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301" r:id="rId6"/>
    <p:sldId id="274" r:id="rId7"/>
    <p:sldId id="319" r:id="rId8"/>
    <p:sldId id="277" r:id="rId9"/>
    <p:sldId id="321" r:id="rId10"/>
    <p:sldId id="322" r:id="rId11"/>
    <p:sldId id="299" r:id="rId12"/>
    <p:sldId id="323" r:id="rId13"/>
    <p:sldId id="326" r:id="rId14"/>
    <p:sldId id="324" r:id="rId15"/>
    <p:sldId id="32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4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086C93-EA9F-4F7B-A58B-2945D06B5A3A}" type="datetimeFigureOut">
              <a:rPr lang="en-US" smtClean="0"/>
              <a:t>14-Apr-17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FE84AC-D2AD-4FB5-BACF-3F36DC4214B8}" type="slidenum">
              <a:rPr lang="en-US" smtClean="0"/>
              <a:t>‹#›</a:t>
            </a:fld>
            <a:endParaRPr lang="en-US"/>
          </a:p>
        </p:txBody>
      </p:sp>
    </p:spTree>
    <p:extLst>
      <p:ext uri="{BB962C8B-B14F-4D97-AF65-F5344CB8AC3E}">
        <p14:creationId xmlns:p14="http://schemas.microsoft.com/office/powerpoint/2010/main" val="1335858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14-Apr-17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14-Apr-17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14-Apr-17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14-Apr-17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14-Apr-17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14-Apr-17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14-Apr-17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14-Apr-17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14-Apr-17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14-Apr-17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14-Apr-17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14-Apr-17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81200" y="457200"/>
            <a:ext cx="5029200" cy="1143000"/>
          </a:xfrm>
          <a:solidFill>
            <a:srgbClr val="FFFF00"/>
          </a:solidFill>
        </p:spPr>
        <p:txBody>
          <a:bodyPr>
            <a:normAutofit/>
          </a:bodyPr>
          <a:lstStyle/>
          <a:p>
            <a:pPr algn="ctr"/>
            <a:r>
              <a:rPr lang="en-US" dirty="0" err="1" smtClean="0">
                <a:latin typeface="Nikosh" pitchFamily="2" charset="0"/>
                <a:cs typeface="Nikosh" pitchFamily="2" charset="0"/>
              </a:rPr>
              <a:t>মাল্টিমিডিয়া</a:t>
            </a:r>
            <a:r>
              <a:rPr lang="en-US" dirty="0" smtClean="0">
                <a:latin typeface="Nikosh" pitchFamily="2" charset="0"/>
                <a:cs typeface="Nikosh" pitchFamily="2" charset="0"/>
              </a:rPr>
              <a:t> </a:t>
            </a:r>
            <a:r>
              <a:rPr lang="en-US" dirty="0" err="1" smtClean="0">
                <a:latin typeface="Nikosh" pitchFamily="2" charset="0"/>
                <a:cs typeface="Nikosh" pitchFamily="2" charset="0"/>
              </a:rPr>
              <a:t>ক্লাসে</a:t>
            </a:r>
            <a:endParaRPr lang="en-US" dirty="0">
              <a:latin typeface="Nikosh" pitchFamily="2" charset="0"/>
              <a:cs typeface="Nikosh" pitchFamily="2" charset="0"/>
            </a:endParaRPr>
          </a:p>
        </p:txBody>
      </p:sp>
      <p:pic>
        <p:nvPicPr>
          <p:cNvPr id="5" name="Content Placeholder 3"/>
          <p:cNvPicPr>
            <a:picLocks noChangeAspect="1"/>
          </p:cNvPicPr>
          <p:nvPr/>
        </p:nvPicPr>
        <p:blipFill>
          <a:blip r:embed="rId2"/>
          <a:stretch>
            <a:fillRect/>
          </a:stretch>
        </p:blipFill>
        <p:spPr>
          <a:xfrm>
            <a:off x="1257300" y="1600200"/>
            <a:ext cx="6477000" cy="3908294"/>
          </a:xfrm>
          <a:prstGeom prst="rect">
            <a:avLst/>
          </a:prstGeom>
        </p:spPr>
      </p:pic>
      <p:sp>
        <p:nvSpPr>
          <p:cNvPr id="8" name="Title 1"/>
          <p:cNvSpPr txBox="1">
            <a:spLocks/>
          </p:cNvSpPr>
          <p:nvPr/>
        </p:nvSpPr>
        <p:spPr>
          <a:xfrm>
            <a:off x="1905000" y="5508494"/>
            <a:ext cx="5029200" cy="1143000"/>
          </a:xfrm>
          <a:prstGeom prst="rect">
            <a:avLst/>
          </a:prstGeom>
          <a:solidFill>
            <a:srgbClr val="FFFF00"/>
          </a:solidFill>
        </p:spPr>
        <p:txBody>
          <a:bodyPr vert="horz" rtlCol="0" anchor="ctr">
            <a:norm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algn="ctr"/>
            <a:r>
              <a:rPr lang="bn-BD" smtClean="0">
                <a:latin typeface="Nikosh" pitchFamily="2" charset="0"/>
                <a:cs typeface="Nikosh" pitchFamily="2" charset="0"/>
              </a:rPr>
              <a:t>স্বাগতম</a:t>
            </a:r>
            <a:endParaRPr lang="en-US" dirty="0">
              <a:latin typeface="Nikosh" pitchFamily="2" charset="0"/>
              <a:cs typeface="Nikosh" pitchFamily="2" charset="0"/>
            </a:endParaRPr>
          </a:p>
        </p:txBody>
      </p:sp>
    </p:spTree>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Rectangle 3"/>
          <p:cNvSpPr/>
          <p:nvPr/>
        </p:nvSpPr>
        <p:spPr>
          <a:xfrm>
            <a:off x="1066800" y="1676400"/>
            <a:ext cx="4572000" cy="461665"/>
          </a:xfrm>
          <a:prstGeom prst="rect">
            <a:avLst/>
          </a:prstGeom>
          <a:solidFill>
            <a:srgbClr val="FFFF00"/>
          </a:solidFill>
        </p:spPr>
        <p:txBody>
          <a:bodyPr>
            <a:spAutoFit/>
          </a:bodyPr>
          <a:lstStyle/>
          <a:p>
            <a:pPr>
              <a:buNone/>
            </a:pPr>
            <a:r>
              <a:rPr lang="bn-BD" sz="2400" dirty="0" smtClean="0">
                <a:latin typeface="NikoshBAN" panose="02000000000000000000" pitchFamily="2" charset="0"/>
                <a:cs typeface="NikoshBAN" panose="02000000000000000000" pitchFamily="2" charset="0"/>
              </a:rPr>
              <a:t>১</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মুসলীম</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লীগের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বৈষম্যমূলক</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আচরন</a:t>
            </a:r>
            <a:r>
              <a:rPr lang="en-US" sz="2400" dirty="0" smtClean="0">
                <a:latin typeface="NikoshBAN" panose="02000000000000000000" pitchFamily="2" charset="0"/>
                <a:cs typeface="NikoshBAN" panose="02000000000000000000" pitchFamily="2" charset="0"/>
              </a:rPr>
              <a:t>।</a:t>
            </a:r>
            <a:endParaRPr lang="bn-BD" sz="2400" dirty="0">
              <a:latin typeface="NikoshBAN" panose="02000000000000000000" pitchFamily="2" charset="0"/>
              <a:cs typeface="NikoshBAN" panose="02000000000000000000" pitchFamily="2" charset="0"/>
            </a:endParaRPr>
          </a:p>
        </p:txBody>
      </p:sp>
      <p:sp>
        <p:nvSpPr>
          <p:cNvPr id="5" name="Rectangle 4"/>
          <p:cNvSpPr/>
          <p:nvPr/>
        </p:nvSpPr>
        <p:spPr>
          <a:xfrm>
            <a:off x="1219200" y="457200"/>
            <a:ext cx="6172200" cy="830997"/>
          </a:xfrm>
          <a:prstGeom prst="rect">
            <a:avLst/>
          </a:prstGeom>
          <a:solidFill>
            <a:srgbClr val="92D050"/>
          </a:solidFill>
        </p:spPr>
        <p:txBody>
          <a:bodyPr wrap="square">
            <a:spAutoFit/>
          </a:bodyPr>
          <a:lstStyle/>
          <a:p>
            <a:pPr algn="ctr">
              <a:buNone/>
            </a:pPr>
            <a:r>
              <a:rPr lang="bn-BD" sz="2400" dirty="0">
                <a:latin typeface="NikoshBAN" panose="02000000000000000000" pitchFamily="2" charset="0"/>
                <a:cs typeface="NikoshBAN" panose="02000000000000000000" pitchFamily="2" charset="0"/>
              </a:rPr>
              <a:t>১৯৫৪ সালের পুর্ববঙ্গ প্রাদেশিক আইনসভার নির্বাচনে </a:t>
            </a:r>
            <a:r>
              <a:rPr lang="en-US" sz="2400" dirty="0" err="1" smtClean="0">
                <a:latin typeface="NikoshBAN" panose="02000000000000000000" pitchFamily="2" charset="0"/>
                <a:cs typeface="NikoshBAN" panose="02000000000000000000" pitchFamily="2" charset="0"/>
              </a:rPr>
              <a:t>মুসলিম</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লীগের</a:t>
            </a:r>
            <a:r>
              <a:rPr lang="bn-BD"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পরাজয়ের</a:t>
            </a:r>
            <a:r>
              <a:rPr lang="bn-BD" sz="2400" dirty="0" smtClean="0">
                <a:latin typeface="NikoshBAN" panose="02000000000000000000" pitchFamily="2" charset="0"/>
                <a:cs typeface="NikoshBAN" panose="02000000000000000000" pitchFamily="2" charset="0"/>
              </a:rPr>
              <a:t> </a:t>
            </a:r>
            <a:r>
              <a:rPr lang="bn-BD" sz="2400" dirty="0">
                <a:latin typeface="NikoshBAN" panose="02000000000000000000" pitchFamily="2" charset="0"/>
                <a:cs typeface="NikoshBAN" panose="02000000000000000000" pitchFamily="2" charset="0"/>
              </a:rPr>
              <a:t>কারণ ছিল নিম্নরুপঃ</a:t>
            </a:r>
          </a:p>
        </p:txBody>
      </p:sp>
      <p:sp>
        <p:nvSpPr>
          <p:cNvPr id="6" name="Rectangle 5"/>
          <p:cNvSpPr/>
          <p:nvPr/>
        </p:nvSpPr>
        <p:spPr>
          <a:xfrm>
            <a:off x="1066800" y="2433935"/>
            <a:ext cx="4572000" cy="461665"/>
          </a:xfrm>
          <a:prstGeom prst="rect">
            <a:avLst/>
          </a:prstGeom>
          <a:solidFill>
            <a:srgbClr val="00B050"/>
          </a:solidFill>
        </p:spPr>
        <p:txBody>
          <a:bodyPr>
            <a:spAutoFit/>
          </a:bodyPr>
          <a:lstStyle/>
          <a:p>
            <a:pPr>
              <a:buNone/>
            </a:pPr>
            <a:r>
              <a:rPr lang="en-US" sz="2400" dirty="0" smtClean="0">
                <a:latin typeface="NikoshBAN" panose="02000000000000000000" pitchFamily="2" charset="0"/>
                <a:cs typeface="NikoshBAN" panose="02000000000000000000" pitchFamily="2" charset="0"/>
              </a:rPr>
              <a:t>২. </a:t>
            </a:r>
            <a:r>
              <a:rPr lang="en-US" sz="2400" dirty="0" err="1" smtClean="0">
                <a:latin typeface="NikoshBAN" panose="02000000000000000000" pitchFamily="2" charset="0"/>
                <a:cs typeface="NikoshBAN" panose="02000000000000000000" pitchFamily="2" charset="0"/>
              </a:rPr>
              <a:t>প্রশাসনিক</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দু:শাসন</a:t>
            </a:r>
            <a:r>
              <a:rPr lang="en-US" sz="2400" dirty="0" smtClean="0">
                <a:latin typeface="NikoshBAN" panose="02000000000000000000" pitchFamily="2" charset="0"/>
                <a:cs typeface="NikoshBAN" panose="02000000000000000000" pitchFamily="2" charset="0"/>
              </a:rPr>
              <a:t> ও </a:t>
            </a:r>
            <a:r>
              <a:rPr lang="en-US" sz="2400" dirty="0" err="1" smtClean="0">
                <a:latin typeface="NikoshBAN" panose="02000000000000000000" pitchFamily="2" charset="0"/>
                <a:cs typeface="NikoshBAN" panose="02000000000000000000" pitchFamily="2" charset="0"/>
              </a:rPr>
              <a:t>শোসনমূলক</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নীতি</a:t>
            </a:r>
            <a:endParaRPr lang="bn-BD" sz="2400" dirty="0">
              <a:latin typeface="NikoshBAN" panose="02000000000000000000" pitchFamily="2" charset="0"/>
              <a:cs typeface="NikoshBAN" panose="02000000000000000000" pitchFamily="2" charset="0"/>
            </a:endParaRPr>
          </a:p>
        </p:txBody>
      </p:sp>
      <p:sp>
        <p:nvSpPr>
          <p:cNvPr id="7" name="Rectangle 6"/>
          <p:cNvSpPr/>
          <p:nvPr/>
        </p:nvSpPr>
        <p:spPr>
          <a:xfrm>
            <a:off x="1001843" y="3164173"/>
            <a:ext cx="4572000" cy="461665"/>
          </a:xfrm>
          <a:prstGeom prst="rect">
            <a:avLst/>
          </a:prstGeom>
          <a:solidFill>
            <a:srgbClr val="FF0000"/>
          </a:solidFill>
        </p:spPr>
        <p:txBody>
          <a:bodyPr>
            <a:spAutoFit/>
          </a:bodyPr>
          <a:lstStyle/>
          <a:p>
            <a:pPr>
              <a:buNone/>
            </a:pPr>
            <a:r>
              <a:rPr lang="en-US" sz="2400" dirty="0" smtClean="0">
                <a:latin typeface="NikoshBAN" panose="02000000000000000000" pitchFamily="2" charset="0"/>
                <a:cs typeface="NikoshBAN" panose="02000000000000000000" pitchFamily="2" charset="0"/>
              </a:rPr>
              <a:t>৩. </a:t>
            </a:r>
            <a:r>
              <a:rPr lang="en-US" sz="2400" dirty="0" err="1" smtClean="0">
                <a:latin typeface="NikoshBAN" panose="02000000000000000000" pitchFamily="2" charset="0"/>
                <a:cs typeface="NikoshBAN" panose="02000000000000000000" pitchFamily="2" charset="0"/>
              </a:rPr>
              <a:t>দ্রব্য</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মূল্যের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উর্দ্ধগতি</a:t>
            </a:r>
            <a:endParaRPr lang="bn-BD" sz="2400" dirty="0">
              <a:latin typeface="NikoshBAN" panose="02000000000000000000" pitchFamily="2" charset="0"/>
              <a:cs typeface="NikoshBAN" panose="02000000000000000000" pitchFamily="2" charset="0"/>
            </a:endParaRPr>
          </a:p>
        </p:txBody>
      </p:sp>
      <p:sp>
        <p:nvSpPr>
          <p:cNvPr id="8" name="Rectangle 7"/>
          <p:cNvSpPr/>
          <p:nvPr/>
        </p:nvSpPr>
        <p:spPr>
          <a:xfrm>
            <a:off x="1001843" y="4014041"/>
            <a:ext cx="4572000" cy="461665"/>
          </a:xfrm>
          <a:prstGeom prst="rect">
            <a:avLst/>
          </a:prstGeom>
          <a:solidFill>
            <a:schemeClr val="bg2">
              <a:lumMod val="75000"/>
            </a:schemeClr>
          </a:solidFill>
        </p:spPr>
        <p:txBody>
          <a:bodyPr>
            <a:spAutoFit/>
          </a:bodyPr>
          <a:lstStyle/>
          <a:p>
            <a:pPr>
              <a:buNone/>
            </a:pPr>
            <a:r>
              <a:rPr lang="en-US" sz="2400" dirty="0" smtClean="0">
                <a:latin typeface="NikoshBAN" panose="02000000000000000000" pitchFamily="2" charset="0"/>
                <a:cs typeface="NikoshBAN" panose="02000000000000000000" pitchFamily="2" charset="0"/>
              </a:rPr>
              <a:t>৪. </a:t>
            </a:r>
            <a:r>
              <a:rPr lang="en-US" sz="2400" dirty="0" err="1" smtClean="0">
                <a:latin typeface="NikoshBAN" panose="02000000000000000000" pitchFamily="2" charset="0"/>
                <a:cs typeface="NikoshBAN" panose="02000000000000000000" pitchFamily="2" charset="0"/>
              </a:rPr>
              <a:t>মুসলীগের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মধ্যে</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অন্তর্দ্বন্দ্ব</a:t>
            </a:r>
            <a:endParaRPr lang="bn-BD" sz="24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03193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80">
                                          <p:stCondLst>
                                            <p:cond delay="0"/>
                                          </p:stCondLst>
                                        </p:cTn>
                                        <p:tgtEl>
                                          <p:spTgt spid="6"/>
                                        </p:tgtEl>
                                      </p:cBhvr>
                                    </p:animEffect>
                                    <p:anim calcmode="lin" valueType="num">
                                      <p:cBhvr>
                                        <p:cTn id="1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0" dur="26">
                                          <p:stCondLst>
                                            <p:cond delay="650"/>
                                          </p:stCondLst>
                                        </p:cTn>
                                        <p:tgtEl>
                                          <p:spTgt spid="6"/>
                                        </p:tgtEl>
                                      </p:cBhvr>
                                      <p:to x="100000" y="60000"/>
                                    </p:animScale>
                                    <p:animScale>
                                      <p:cBhvr>
                                        <p:cTn id="21" dur="166" decel="50000">
                                          <p:stCondLst>
                                            <p:cond delay="676"/>
                                          </p:stCondLst>
                                        </p:cTn>
                                        <p:tgtEl>
                                          <p:spTgt spid="6"/>
                                        </p:tgtEl>
                                      </p:cBhvr>
                                      <p:to x="100000" y="100000"/>
                                    </p:animScale>
                                    <p:animScale>
                                      <p:cBhvr>
                                        <p:cTn id="22" dur="26">
                                          <p:stCondLst>
                                            <p:cond delay="1312"/>
                                          </p:stCondLst>
                                        </p:cTn>
                                        <p:tgtEl>
                                          <p:spTgt spid="6"/>
                                        </p:tgtEl>
                                      </p:cBhvr>
                                      <p:to x="100000" y="80000"/>
                                    </p:animScale>
                                    <p:animScale>
                                      <p:cBhvr>
                                        <p:cTn id="23" dur="166" decel="50000">
                                          <p:stCondLst>
                                            <p:cond delay="1338"/>
                                          </p:stCondLst>
                                        </p:cTn>
                                        <p:tgtEl>
                                          <p:spTgt spid="6"/>
                                        </p:tgtEl>
                                      </p:cBhvr>
                                      <p:to x="100000" y="100000"/>
                                    </p:animScale>
                                    <p:animScale>
                                      <p:cBhvr>
                                        <p:cTn id="24" dur="26">
                                          <p:stCondLst>
                                            <p:cond delay="1642"/>
                                          </p:stCondLst>
                                        </p:cTn>
                                        <p:tgtEl>
                                          <p:spTgt spid="6"/>
                                        </p:tgtEl>
                                      </p:cBhvr>
                                      <p:to x="100000" y="90000"/>
                                    </p:animScale>
                                    <p:animScale>
                                      <p:cBhvr>
                                        <p:cTn id="25" dur="166" decel="50000">
                                          <p:stCondLst>
                                            <p:cond delay="1668"/>
                                          </p:stCondLst>
                                        </p:cTn>
                                        <p:tgtEl>
                                          <p:spTgt spid="6"/>
                                        </p:tgtEl>
                                      </p:cBhvr>
                                      <p:to x="100000" y="100000"/>
                                    </p:animScale>
                                    <p:animScale>
                                      <p:cBhvr>
                                        <p:cTn id="26" dur="26">
                                          <p:stCondLst>
                                            <p:cond delay="1808"/>
                                          </p:stCondLst>
                                        </p:cTn>
                                        <p:tgtEl>
                                          <p:spTgt spid="6"/>
                                        </p:tgtEl>
                                      </p:cBhvr>
                                      <p:to x="100000" y="95000"/>
                                    </p:animScale>
                                    <p:animScale>
                                      <p:cBhvr>
                                        <p:cTn id="27" dur="166" decel="50000">
                                          <p:stCondLst>
                                            <p:cond delay="1834"/>
                                          </p:stCondLst>
                                        </p:cTn>
                                        <p:tgtEl>
                                          <p:spTgt spid="6"/>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2000"/>
                                        <p:tgtEl>
                                          <p:spTgt spid="7"/>
                                        </p:tgtEl>
                                      </p:cBhvr>
                                    </p:animEffect>
                                    <p:anim calcmode="lin" valueType="num">
                                      <p:cBhvr>
                                        <p:cTn id="33" dur="2000" fill="hold"/>
                                        <p:tgtEl>
                                          <p:spTgt spid="7"/>
                                        </p:tgtEl>
                                        <p:attrNameLst>
                                          <p:attrName>ppt_w</p:attrName>
                                        </p:attrNameLst>
                                      </p:cBhvr>
                                      <p:tavLst>
                                        <p:tav tm="0" fmla="#ppt_w*sin(2.5*pi*$)">
                                          <p:val>
                                            <p:fltVal val="0"/>
                                          </p:val>
                                        </p:tav>
                                        <p:tav tm="100000">
                                          <p:val>
                                            <p:fltVal val="1"/>
                                          </p:val>
                                        </p:tav>
                                      </p:tavLst>
                                    </p:anim>
                                    <p:anim calcmode="lin" valueType="num">
                                      <p:cBhvr>
                                        <p:cTn id="34"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p:cTn id="39" dur="1000" fill="hold"/>
                                        <p:tgtEl>
                                          <p:spTgt spid="8"/>
                                        </p:tgtEl>
                                        <p:attrNameLst>
                                          <p:attrName>ppt_w</p:attrName>
                                        </p:attrNameLst>
                                      </p:cBhvr>
                                      <p:tavLst>
                                        <p:tav tm="0">
                                          <p:val>
                                            <p:fltVal val="0"/>
                                          </p:val>
                                        </p:tav>
                                        <p:tav tm="100000">
                                          <p:val>
                                            <p:strVal val="#ppt_w"/>
                                          </p:val>
                                        </p:tav>
                                      </p:tavLst>
                                    </p:anim>
                                    <p:anim calcmode="lin" valueType="num">
                                      <p:cBhvr>
                                        <p:cTn id="40" dur="1000" fill="hold"/>
                                        <p:tgtEl>
                                          <p:spTgt spid="8"/>
                                        </p:tgtEl>
                                        <p:attrNameLst>
                                          <p:attrName>ppt_h</p:attrName>
                                        </p:attrNameLst>
                                      </p:cBhvr>
                                      <p:tavLst>
                                        <p:tav tm="0">
                                          <p:val>
                                            <p:fltVal val="0"/>
                                          </p:val>
                                        </p:tav>
                                        <p:tav tm="100000">
                                          <p:val>
                                            <p:strVal val="#ppt_h"/>
                                          </p:val>
                                        </p:tav>
                                      </p:tavLst>
                                    </p:anim>
                                    <p:anim calcmode="lin" valueType="num">
                                      <p:cBhvr>
                                        <p:cTn id="41" dur="1000" fill="hold"/>
                                        <p:tgtEl>
                                          <p:spTgt spid="8"/>
                                        </p:tgtEl>
                                        <p:attrNameLst>
                                          <p:attrName>style.rotation</p:attrName>
                                        </p:attrNameLst>
                                      </p:cBhvr>
                                      <p:tavLst>
                                        <p:tav tm="0">
                                          <p:val>
                                            <p:fltVal val="90"/>
                                          </p:val>
                                        </p:tav>
                                        <p:tav tm="100000">
                                          <p:val>
                                            <p:fltVal val="0"/>
                                          </p:val>
                                        </p:tav>
                                      </p:tavLst>
                                    </p:anim>
                                    <p:animEffect transition="in" filter="fade">
                                      <p:cBhvr>
                                        <p:cTn id="4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0" y="274638"/>
            <a:ext cx="2743200" cy="715010"/>
          </a:xfrm>
          <a:solidFill>
            <a:srgbClr val="00B0F0"/>
          </a:solidFill>
        </p:spPr>
        <p:txBody>
          <a:bodyPr>
            <a:normAutofit/>
          </a:bodyPr>
          <a:lstStyle/>
          <a:p>
            <a:pPr algn="ctr"/>
            <a:r>
              <a:rPr lang="en-US" sz="3200" dirty="0" err="1" smtClean="0">
                <a:latin typeface="NikoshBAN" panose="02000000000000000000" pitchFamily="2" charset="0"/>
                <a:cs typeface="NikoshBAN" panose="02000000000000000000" pitchFamily="2" charset="0"/>
              </a:rPr>
              <a:t>নির্বাচনের</a:t>
            </a:r>
            <a:r>
              <a:rPr lang="en-US" sz="3200" dirty="0" smtClean="0">
                <a:latin typeface="NikoshBAN" panose="02000000000000000000" pitchFamily="2" charset="0"/>
                <a:cs typeface="NikoshBAN" panose="02000000000000000000" pitchFamily="2" charset="0"/>
              </a:rPr>
              <a:t> </a:t>
            </a:r>
            <a:r>
              <a:rPr lang="en-US" sz="3200" dirty="0" err="1" smtClean="0">
                <a:latin typeface="NikoshBAN" panose="02000000000000000000" pitchFamily="2" charset="0"/>
                <a:cs typeface="NikoshBAN" panose="02000000000000000000" pitchFamily="2" charset="0"/>
              </a:rPr>
              <a:t>গুরুত্ব</a:t>
            </a:r>
            <a:endParaRPr lang="en-US" sz="3200" dirty="0">
              <a:latin typeface="NikoshBAN" panose="02000000000000000000" pitchFamily="2" charset="0"/>
              <a:cs typeface="NikoshBAN" panose="02000000000000000000" pitchFamily="2" charset="0"/>
            </a:endParaRPr>
          </a:p>
        </p:txBody>
      </p:sp>
      <p:sp>
        <p:nvSpPr>
          <p:cNvPr id="4" name="Rectangle 3"/>
          <p:cNvSpPr/>
          <p:nvPr/>
        </p:nvSpPr>
        <p:spPr>
          <a:xfrm>
            <a:off x="685800" y="1143000"/>
            <a:ext cx="8001000" cy="461665"/>
          </a:xfrm>
          <a:prstGeom prst="rect">
            <a:avLst/>
          </a:prstGeom>
          <a:solidFill>
            <a:srgbClr val="FFFF00"/>
          </a:solidFill>
        </p:spPr>
        <p:txBody>
          <a:bodyPr wrap="square">
            <a:spAutoFit/>
          </a:bodyPr>
          <a:lstStyle/>
          <a:p>
            <a:pPr>
              <a:buNone/>
            </a:pPr>
            <a:r>
              <a:rPr lang="bn-BD" sz="2400" dirty="0">
                <a:latin typeface="Nikosh" pitchFamily="2" charset="0"/>
                <a:cs typeface="Nikosh" pitchFamily="2" charset="0"/>
              </a:rPr>
              <a:t>১৯৫৪ সালের এই নির্বাচনের তাৎপর্য ও গুরুত্ব ছিল নিম্নরুপঃ</a:t>
            </a:r>
          </a:p>
        </p:txBody>
      </p:sp>
      <p:sp>
        <p:nvSpPr>
          <p:cNvPr id="5" name="Rectangle 4"/>
          <p:cNvSpPr/>
          <p:nvPr/>
        </p:nvSpPr>
        <p:spPr>
          <a:xfrm>
            <a:off x="227271" y="1750314"/>
            <a:ext cx="4834978" cy="461665"/>
          </a:xfrm>
          <a:prstGeom prst="rect">
            <a:avLst/>
          </a:prstGeom>
        </p:spPr>
        <p:txBody>
          <a:bodyPr wrap="none">
            <a:spAutoFit/>
          </a:bodyPr>
          <a:lstStyle/>
          <a:p>
            <a:r>
              <a:rPr lang="bn-BD" sz="2400" dirty="0">
                <a:latin typeface="NikoshBAN" panose="02000000000000000000" pitchFamily="2" charset="0"/>
                <a:cs typeface="NikoshBAN" panose="02000000000000000000" pitchFamily="2" charset="0"/>
              </a:rPr>
              <a:t>১। </a:t>
            </a:r>
            <a:r>
              <a:rPr lang="en-US" sz="2400" dirty="0" err="1" smtClean="0">
                <a:latin typeface="NikoshBAN" panose="02000000000000000000" pitchFamily="2" charset="0"/>
                <a:cs typeface="NikoshBAN" panose="02000000000000000000" pitchFamily="2" charset="0"/>
              </a:rPr>
              <a:t>পূর্ব</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বাংলায়</a:t>
            </a:r>
            <a:r>
              <a:rPr lang="en-US" sz="2400" dirty="0" smtClean="0">
                <a:latin typeface="NikoshBAN" panose="02000000000000000000" pitchFamily="2" charset="0"/>
                <a:cs typeface="NikoshBAN" panose="02000000000000000000" pitchFamily="2" charset="0"/>
              </a:rPr>
              <a:t> </a:t>
            </a:r>
            <a:r>
              <a:rPr lang="bn-BD" sz="2400" dirty="0" smtClean="0">
                <a:latin typeface="NikoshBAN" panose="02000000000000000000" pitchFamily="2" charset="0"/>
                <a:cs typeface="NikoshBAN" panose="02000000000000000000" pitchFamily="2" charset="0"/>
              </a:rPr>
              <a:t>মধ্যবিত্ত শ্রেনী</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প্রভাবশালী</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হয়ে</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উঠে</a:t>
            </a:r>
            <a:r>
              <a:rPr lang="bn-BD" sz="2400" dirty="0" smtClean="0">
                <a:latin typeface="NikoshBAN" panose="02000000000000000000" pitchFamily="2" charset="0"/>
                <a:cs typeface="NikoshBAN" panose="02000000000000000000" pitchFamily="2" charset="0"/>
              </a:rPr>
              <a:t> </a:t>
            </a:r>
            <a:endParaRPr lang="en-US" sz="2400" dirty="0">
              <a:latin typeface="NikoshBAN" panose="02000000000000000000" pitchFamily="2" charset="0"/>
              <a:cs typeface="NikoshBAN" panose="02000000000000000000" pitchFamily="2" charset="0"/>
            </a:endParaRPr>
          </a:p>
        </p:txBody>
      </p:sp>
      <p:sp>
        <p:nvSpPr>
          <p:cNvPr id="6" name="Rectangle 5"/>
          <p:cNvSpPr/>
          <p:nvPr/>
        </p:nvSpPr>
        <p:spPr>
          <a:xfrm>
            <a:off x="241653" y="2219802"/>
            <a:ext cx="4011034" cy="461665"/>
          </a:xfrm>
          <a:prstGeom prst="rect">
            <a:avLst/>
          </a:prstGeom>
        </p:spPr>
        <p:txBody>
          <a:bodyPr wrap="none">
            <a:spAutoFit/>
          </a:bodyPr>
          <a:lstStyle/>
          <a:p>
            <a:r>
              <a:rPr lang="bn-BD" sz="2400" dirty="0" smtClean="0">
                <a:latin typeface="NikoshBAN" panose="02000000000000000000" pitchFamily="2" charset="0"/>
                <a:cs typeface="NikoshBAN" panose="02000000000000000000" pitchFamily="2" charset="0"/>
              </a:rPr>
              <a:t>২। বাঙালী জাতীয়তা</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বোধের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বিকাশ</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ঘটে</a:t>
            </a:r>
            <a:r>
              <a:rPr lang="bn-BD" sz="2400" dirty="0" smtClean="0">
                <a:latin typeface="NikoshBAN" panose="02000000000000000000" pitchFamily="2" charset="0"/>
                <a:cs typeface="NikoshBAN" panose="02000000000000000000" pitchFamily="2" charset="0"/>
              </a:rPr>
              <a:t> </a:t>
            </a:r>
            <a:endParaRPr lang="en-US" sz="2400" dirty="0">
              <a:latin typeface="NikoshBAN" panose="02000000000000000000" pitchFamily="2" charset="0"/>
              <a:cs typeface="NikoshBAN" panose="02000000000000000000" pitchFamily="2" charset="0"/>
            </a:endParaRPr>
          </a:p>
        </p:txBody>
      </p:sp>
      <p:sp>
        <p:nvSpPr>
          <p:cNvPr id="7" name="Rectangle 6"/>
          <p:cNvSpPr/>
          <p:nvPr/>
        </p:nvSpPr>
        <p:spPr>
          <a:xfrm>
            <a:off x="152400" y="2616799"/>
            <a:ext cx="3922869" cy="461665"/>
          </a:xfrm>
          <a:prstGeom prst="rect">
            <a:avLst/>
          </a:prstGeom>
        </p:spPr>
        <p:txBody>
          <a:bodyPr wrap="none">
            <a:spAutoFit/>
          </a:bodyPr>
          <a:lstStyle/>
          <a:p>
            <a:r>
              <a:rPr lang="bn-BD" sz="2400" dirty="0">
                <a:latin typeface="NikoshBAN" panose="02000000000000000000" pitchFamily="2" charset="0"/>
                <a:cs typeface="NikoshBAN" panose="02000000000000000000" pitchFamily="2" charset="0"/>
              </a:rPr>
              <a:t>৩। অসম্প্রদায়িক রাজনীতির বিকাশ </a:t>
            </a:r>
            <a:r>
              <a:rPr lang="en-US" sz="2400" dirty="0" err="1" smtClean="0">
                <a:latin typeface="NikoshBAN" panose="02000000000000000000" pitchFamily="2" charset="0"/>
                <a:cs typeface="NikoshBAN" panose="02000000000000000000" pitchFamily="2" charset="0"/>
              </a:rPr>
              <a:t>ঘটে</a:t>
            </a:r>
            <a:endParaRPr lang="en-US" sz="2400" dirty="0">
              <a:latin typeface="NikoshBAN" panose="02000000000000000000" pitchFamily="2" charset="0"/>
              <a:cs typeface="NikoshBAN" panose="02000000000000000000" pitchFamily="2" charset="0"/>
            </a:endParaRPr>
          </a:p>
        </p:txBody>
      </p:sp>
      <p:sp>
        <p:nvSpPr>
          <p:cNvPr id="9" name="Rectangle 8"/>
          <p:cNvSpPr/>
          <p:nvPr/>
        </p:nvSpPr>
        <p:spPr>
          <a:xfrm>
            <a:off x="134517" y="3406102"/>
            <a:ext cx="7066358" cy="461665"/>
          </a:xfrm>
          <a:prstGeom prst="rect">
            <a:avLst/>
          </a:prstGeom>
        </p:spPr>
        <p:txBody>
          <a:bodyPr wrap="none">
            <a:spAutoFit/>
          </a:bodyPr>
          <a:lstStyle/>
          <a:p>
            <a:r>
              <a:rPr lang="bn-BD" sz="2400" dirty="0">
                <a:latin typeface="NikoshBAN" panose="02000000000000000000" pitchFamily="2" charset="0"/>
                <a:cs typeface="NikoshBAN" panose="02000000000000000000" pitchFamily="2" charset="0"/>
              </a:rPr>
              <a:t>৫। মুসলিম লীগের </a:t>
            </a:r>
            <a:r>
              <a:rPr lang="bn-BD" sz="2400" dirty="0" smtClean="0">
                <a:latin typeface="NikoshBAN" panose="02000000000000000000" pitchFamily="2" charset="0"/>
                <a:cs typeface="NikoshBAN" panose="02000000000000000000" pitchFamily="2" charset="0"/>
              </a:rPr>
              <a:t>ভরাডুবি</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এবং</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দীর্ঘ</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সাত</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বছরের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দু:শাসনের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অবসান</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ঘটে</a:t>
            </a:r>
            <a:r>
              <a:rPr lang="bn-BD" sz="2400" dirty="0" smtClean="0">
                <a:latin typeface="NikoshBAN" panose="02000000000000000000" pitchFamily="2" charset="0"/>
                <a:cs typeface="NikoshBAN" panose="02000000000000000000" pitchFamily="2" charset="0"/>
              </a:rPr>
              <a:t> </a:t>
            </a:r>
            <a:endParaRPr lang="en-US" sz="2400" dirty="0">
              <a:latin typeface="NikoshBAN" panose="02000000000000000000" pitchFamily="2" charset="0"/>
              <a:cs typeface="NikoshBAN" panose="02000000000000000000" pitchFamily="2" charset="0"/>
            </a:endParaRPr>
          </a:p>
        </p:txBody>
      </p:sp>
      <p:sp>
        <p:nvSpPr>
          <p:cNvPr id="11" name="Rectangle 10"/>
          <p:cNvSpPr/>
          <p:nvPr/>
        </p:nvSpPr>
        <p:spPr>
          <a:xfrm>
            <a:off x="134517" y="4310891"/>
            <a:ext cx="3408305" cy="461665"/>
          </a:xfrm>
          <a:prstGeom prst="rect">
            <a:avLst/>
          </a:prstGeom>
        </p:spPr>
        <p:txBody>
          <a:bodyPr wrap="none">
            <a:spAutoFit/>
          </a:bodyPr>
          <a:lstStyle/>
          <a:p>
            <a:r>
              <a:rPr lang="bn-BD" sz="2400" dirty="0">
                <a:latin typeface="NikoshBAN" panose="02000000000000000000" pitchFamily="2" charset="0"/>
                <a:cs typeface="NikoshBAN" panose="02000000000000000000" pitchFamily="2" charset="0"/>
              </a:rPr>
              <a:t>৭। রাজনৈতিক সচেতনতা </a:t>
            </a:r>
            <a:r>
              <a:rPr lang="bn-BD" sz="2400" dirty="0" smtClean="0">
                <a:latin typeface="NikoshBAN" panose="02000000000000000000" pitchFamily="2" charset="0"/>
                <a:cs typeface="NikoshBAN" panose="02000000000000000000" pitchFamily="2" charset="0"/>
              </a:rPr>
              <a:t>বৃদ্ধি</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পায়</a:t>
            </a:r>
            <a:endParaRPr lang="en-US" sz="2400" dirty="0">
              <a:latin typeface="NikoshBAN" panose="02000000000000000000" pitchFamily="2" charset="0"/>
              <a:cs typeface="NikoshBAN" panose="02000000000000000000" pitchFamily="2" charset="0"/>
            </a:endParaRPr>
          </a:p>
        </p:txBody>
      </p:sp>
      <p:sp>
        <p:nvSpPr>
          <p:cNvPr id="12" name="Rectangle 11"/>
          <p:cNvSpPr/>
          <p:nvPr/>
        </p:nvSpPr>
        <p:spPr>
          <a:xfrm>
            <a:off x="148804" y="4852242"/>
            <a:ext cx="3735318" cy="461665"/>
          </a:xfrm>
          <a:prstGeom prst="rect">
            <a:avLst/>
          </a:prstGeom>
        </p:spPr>
        <p:txBody>
          <a:bodyPr wrap="none">
            <a:spAutoFit/>
          </a:bodyPr>
          <a:lstStyle/>
          <a:p>
            <a:r>
              <a:rPr lang="bn-BD" sz="2400" dirty="0">
                <a:latin typeface="NikoshBAN" panose="02000000000000000000" pitchFamily="2" charset="0"/>
                <a:cs typeface="NikoshBAN" panose="02000000000000000000" pitchFamily="2" charset="0"/>
              </a:rPr>
              <a:t>৮। আত্মনির্ভরশীলতা </a:t>
            </a:r>
            <a:r>
              <a:rPr lang="bn-BD" sz="2400" dirty="0" smtClean="0">
                <a:latin typeface="NikoshBAN" panose="02000000000000000000" pitchFamily="2" charset="0"/>
                <a:cs typeface="NikoshBAN" panose="02000000000000000000" pitchFamily="2" charset="0"/>
              </a:rPr>
              <a:t>অর্জ</a:t>
            </a:r>
            <a:r>
              <a:rPr lang="en-US" sz="2400" dirty="0" err="1" smtClean="0">
                <a:latin typeface="NikoshBAN" panose="02000000000000000000" pitchFamily="2" charset="0"/>
                <a:cs typeface="NikoshBAN" panose="02000000000000000000" pitchFamily="2" charset="0"/>
              </a:rPr>
              <a:t>নে</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সফল</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হয়</a:t>
            </a:r>
            <a:r>
              <a:rPr lang="bn-BD" sz="2400" dirty="0" smtClean="0">
                <a:latin typeface="NikoshBAN" panose="02000000000000000000" pitchFamily="2" charset="0"/>
                <a:cs typeface="NikoshBAN" panose="02000000000000000000" pitchFamily="2" charset="0"/>
              </a:rPr>
              <a:t> </a:t>
            </a:r>
            <a:endParaRPr lang="en-US" sz="2400" dirty="0">
              <a:latin typeface="NikoshBAN" panose="02000000000000000000" pitchFamily="2" charset="0"/>
              <a:cs typeface="NikoshBAN" panose="02000000000000000000" pitchFamily="2" charset="0"/>
            </a:endParaRPr>
          </a:p>
        </p:txBody>
      </p:sp>
      <p:sp>
        <p:nvSpPr>
          <p:cNvPr id="13" name="Rectangle 12"/>
          <p:cNvSpPr/>
          <p:nvPr/>
        </p:nvSpPr>
        <p:spPr>
          <a:xfrm>
            <a:off x="120229" y="5325261"/>
            <a:ext cx="8915400" cy="461665"/>
          </a:xfrm>
          <a:prstGeom prst="rect">
            <a:avLst/>
          </a:prstGeom>
        </p:spPr>
        <p:txBody>
          <a:bodyPr wrap="square">
            <a:spAutoFit/>
          </a:bodyPr>
          <a:lstStyle/>
          <a:p>
            <a:pPr>
              <a:buNone/>
            </a:pPr>
            <a:r>
              <a:rPr lang="bn-BD" sz="2400" dirty="0">
                <a:latin typeface="NikoshBAN" panose="02000000000000000000" pitchFamily="2" charset="0"/>
                <a:cs typeface="NikoshBAN" panose="02000000000000000000" pitchFamily="2" charset="0"/>
              </a:rPr>
              <a:t>৯। ধর্মভিত্তিক রাজনীতি পরিহার বা অহমিকার পতন বা দাবির আদায়ে চোখে আঙ্গুলি লেপন । </a:t>
            </a:r>
            <a:endParaRPr lang="en-US" sz="2400" dirty="0">
              <a:latin typeface="NikoshBAN" panose="02000000000000000000" pitchFamily="2" charset="0"/>
              <a:cs typeface="NikoshBAN" panose="02000000000000000000" pitchFamily="2" charset="0"/>
            </a:endParaRPr>
          </a:p>
        </p:txBody>
      </p:sp>
      <p:sp>
        <p:nvSpPr>
          <p:cNvPr id="14" name="Rectangle 13"/>
          <p:cNvSpPr/>
          <p:nvPr/>
        </p:nvSpPr>
        <p:spPr>
          <a:xfrm>
            <a:off x="152400" y="3023915"/>
            <a:ext cx="5219699" cy="461665"/>
          </a:xfrm>
          <a:prstGeom prst="rect">
            <a:avLst/>
          </a:prstGeom>
        </p:spPr>
        <p:txBody>
          <a:bodyPr wrap="none">
            <a:spAutoFit/>
          </a:bodyPr>
          <a:lstStyle/>
          <a:p>
            <a:r>
              <a:rPr lang="bn-BD" sz="2400" dirty="0">
                <a:latin typeface="NikoshBAN" panose="02000000000000000000" pitchFamily="2" charset="0"/>
                <a:cs typeface="NikoshBAN" panose="02000000000000000000" pitchFamily="2" charset="0"/>
              </a:rPr>
              <a:t>৪। নির্বাচনী প্রতিক হিসেবে নৌকার </a:t>
            </a:r>
            <a:r>
              <a:rPr lang="bn-BD" sz="2400" dirty="0" smtClean="0">
                <a:latin typeface="NikoshBAN" panose="02000000000000000000" pitchFamily="2" charset="0"/>
                <a:cs typeface="NikoshBAN" panose="02000000000000000000" pitchFamily="2" charset="0"/>
              </a:rPr>
              <a:t>পরিচিতি</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লাভ</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করে</a:t>
            </a:r>
            <a:endParaRPr lang="en-US" sz="2400" dirty="0">
              <a:latin typeface="NikoshBAN" panose="02000000000000000000" pitchFamily="2" charset="0"/>
              <a:cs typeface="NikoshBAN" panose="02000000000000000000" pitchFamily="2" charset="0"/>
            </a:endParaRPr>
          </a:p>
        </p:txBody>
      </p:sp>
      <p:sp>
        <p:nvSpPr>
          <p:cNvPr id="15" name="Rectangle 14"/>
          <p:cNvSpPr/>
          <p:nvPr/>
        </p:nvSpPr>
        <p:spPr>
          <a:xfrm>
            <a:off x="134517" y="3801864"/>
            <a:ext cx="3600666" cy="461665"/>
          </a:xfrm>
          <a:prstGeom prst="rect">
            <a:avLst/>
          </a:prstGeom>
        </p:spPr>
        <p:txBody>
          <a:bodyPr wrap="none">
            <a:spAutoFit/>
          </a:bodyPr>
          <a:lstStyle/>
          <a:p>
            <a:r>
              <a:rPr lang="bn-BD" sz="2400" dirty="0">
                <a:latin typeface="NikoshBAN" panose="02000000000000000000" pitchFamily="2" charset="0"/>
                <a:cs typeface="NikoshBAN" panose="02000000000000000000" pitchFamily="2" charset="0"/>
              </a:rPr>
              <a:t>৬। স্বায়ত্বশাসনের </a:t>
            </a:r>
            <a:r>
              <a:rPr lang="bn-BD" sz="2400" dirty="0" smtClean="0">
                <a:latin typeface="NikoshBAN" panose="02000000000000000000" pitchFamily="2" charset="0"/>
                <a:cs typeface="NikoshBAN" panose="02000000000000000000" pitchFamily="2" charset="0"/>
              </a:rPr>
              <a:t>দাবি</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প্রতিষ্ঠিত</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হয়</a:t>
            </a:r>
            <a:r>
              <a:rPr lang="bn-BD" sz="2400" dirty="0" smtClean="0">
                <a:latin typeface="NikoshBAN" panose="02000000000000000000" pitchFamily="2" charset="0"/>
                <a:cs typeface="NikoshBAN" panose="02000000000000000000" pitchFamily="2" charset="0"/>
              </a:rPr>
              <a:t> </a:t>
            </a:r>
            <a:endParaRPr lang="en-US" sz="2400" dirty="0">
              <a:latin typeface="NikoshBAN" panose="02000000000000000000" pitchFamily="2" charset="0"/>
              <a:cs typeface="NikoshBAN" panose="02000000000000000000" pitchFamily="2"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80">
                                          <p:stCondLst>
                                            <p:cond delay="0"/>
                                          </p:stCondLst>
                                        </p:cTn>
                                        <p:tgtEl>
                                          <p:spTgt spid="6"/>
                                        </p:tgtEl>
                                      </p:cBhvr>
                                    </p:animEffect>
                                    <p:anim calcmode="lin" valueType="num">
                                      <p:cBhvr>
                                        <p:cTn id="15"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0" dur="26">
                                          <p:stCondLst>
                                            <p:cond delay="650"/>
                                          </p:stCondLst>
                                        </p:cTn>
                                        <p:tgtEl>
                                          <p:spTgt spid="6"/>
                                        </p:tgtEl>
                                      </p:cBhvr>
                                      <p:to x="100000" y="60000"/>
                                    </p:animScale>
                                    <p:animScale>
                                      <p:cBhvr>
                                        <p:cTn id="21" dur="166" decel="50000">
                                          <p:stCondLst>
                                            <p:cond delay="676"/>
                                          </p:stCondLst>
                                        </p:cTn>
                                        <p:tgtEl>
                                          <p:spTgt spid="6"/>
                                        </p:tgtEl>
                                      </p:cBhvr>
                                      <p:to x="100000" y="100000"/>
                                    </p:animScale>
                                    <p:animScale>
                                      <p:cBhvr>
                                        <p:cTn id="22" dur="26">
                                          <p:stCondLst>
                                            <p:cond delay="1312"/>
                                          </p:stCondLst>
                                        </p:cTn>
                                        <p:tgtEl>
                                          <p:spTgt spid="6"/>
                                        </p:tgtEl>
                                      </p:cBhvr>
                                      <p:to x="100000" y="80000"/>
                                    </p:animScale>
                                    <p:animScale>
                                      <p:cBhvr>
                                        <p:cTn id="23" dur="166" decel="50000">
                                          <p:stCondLst>
                                            <p:cond delay="1338"/>
                                          </p:stCondLst>
                                        </p:cTn>
                                        <p:tgtEl>
                                          <p:spTgt spid="6"/>
                                        </p:tgtEl>
                                      </p:cBhvr>
                                      <p:to x="100000" y="100000"/>
                                    </p:animScale>
                                    <p:animScale>
                                      <p:cBhvr>
                                        <p:cTn id="24" dur="26">
                                          <p:stCondLst>
                                            <p:cond delay="1642"/>
                                          </p:stCondLst>
                                        </p:cTn>
                                        <p:tgtEl>
                                          <p:spTgt spid="6"/>
                                        </p:tgtEl>
                                      </p:cBhvr>
                                      <p:to x="100000" y="90000"/>
                                    </p:animScale>
                                    <p:animScale>
                                      <p:cBhvr>
                                        <p:cTn id="25" dur="166" decel="50000">
                                          <p:stCondLst>
                                            <p:cond delay="1668"/>
                                          </p:stCondLst>
                                        </p:cTn>
                                        <p:tgtEl>
                                          <p:spTgt spid="6"/>
                                        </p:tgtEl>
                                      </p:cBhvr>
                                      <p:to x="100000" y="100000"/>
                                    </p:animScale>
                                    <p:animScale>
                                      <p:cBhvr>
                                        <p:cTn id="26" dur="26">
                                          <p:stCondLst>
                                            <p:cond delay="1808"/>
                                          </p:stCondLst>
                                        </p:cTn>
                                        <p:tgtEl>
                                          <p:spTgt spid="6"/>
                                        </p:tgtEl>
                                      </p:cBhvr>
                                      <p:to x="100000" y="95000"/>
                                    </p:animScale>
                                    <p:animScale>
                                      <p:cBhvr>
                                        <p:cTn id="27" dur="166" decel="50000">
                                          <p:stCondLst>
                                            <p:cond delay="1834"/>
                                          </p:stCondLst>
                                        </p:cTn>
                                        <p:tgtEl>
                                          <p:spTgt spid="6"/>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arn(inVertical)">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45"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2000"/>
                                        <p:tgtEl>
                                          <p:spTgt spid="9"/>
                                        </p:tgtEl>
                                      </p:cBhvr>
                                    </p:animEffect>
                                    <p:anim calcmode="lin" valueType="num">
                                      <p:cBhvr>
                                        <p:cTn id="38" dur="2000" fill="hold"/>
                                        <p:tgtEl>
                                          <p:spTgt spid="9"/>
                                        </p:tgtEl>
                                        <p:attrNameLst>
                                          <p:attrName>ppt_w</p:attrName>
                                        </p:attrNameLst>
                                      </p:cBhvr>
                                      <p:tavLst>
                                        <p:tav tm="0" fmla="#ppt_w*sin(2.5*pi*$)">
                                          <p:val>
                                            <p:fltVal val="0"/>
                                          </p:val>
                                        </p:tav>
                                        <p:tav tm="100000">
                                          <p:val>
                                            <p:fltVal val="1"/>
                                          </p:val>
                                        </p:tav>
                                      </p:tavLst>
                                    </p:anim>
                                    <p:anim calcmode="lin" valueType="num">
                                      <p:cBhvr>
                                        <p:cTn id="39"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p:cTn id="44" dur="1000" fill="hold"/>
                                        <p:tgtEl>
                                          <p:spTgt spid="11"/>
                                        </p:tgtEl>
                                        <p:attrNameLst>
                                          <p:attrName>ppt_w</p:attrName>
                                        </p:attrNameLst>
                                      </p:cBhvr>
                                      <p:tavLst>
                                        <p:tav tm="0">
                                          <p:val>
                                            <p:fltVal val="0"/>
                                          </p:val>
                                        </p:tav>
                                        <p:tav tm="100000">
                                          <p:val>
                                            <p:strVal val="#ppt_w"/>
                                          </p:val>
                                        </p:tav>
                                      </p:tavLst>
                                    </p:anim>
                                    <p:anim calcmode="lin" valueType="num">
                                      <p:cBhvr>
                                        <p:cTn id="45" dur="1000" fill="hold"/>
                                        <p:tgtEl>
                                          <p:spTgt spid="11"/>
                                        </p:tgtEl>
                                        <p:attrNameLst>
                                          <p:attrName>ppt_h</p:attrName>
                                        </p:attrNameLst>
                                      </p:cBhvr>
                                      <p:tavLst>
                                        <p:tav tm="0">
                                          <p:val>
                                            <p:fltVal val="0"/>
                                          </p:val>
                                        </p:tav>
                                        <p:tav tm="100000">
                                          <p:val>
                                            <p:strVal val="#ppt_h"/>
                                          </p:val>
                                        </p:tav>
                                      </p:tavLst>
                                    </p:anim>
                                    <p:anim calcmode="lin" valueType="num">
                                      <p:cBhvr>
                                        <p:cTn id="46" dur="1000" fill="hold"/>
                                        <p:tgtEl>
                                          <p:spTgt spid="11"/>
                                        </p:tgtEl>
                                        <p:attrNameLst>
                                          <p:attrName>style.rotation</p:attrName>
                                        </p:attrNameLst>
                                      </p:cBhvr>
                                      <p:tavLst>
                                        <p:tav tm="0">
                                          <p:val>
                                            <p:fltVal val="90"/>
                                          </p:val>
                                        </p:tav>
                                        <p:tav tm="100000">
                                          <p:val>
                                            <p:fltVal val="0"/>
                                          </p:val>
                                        </p:tav>
                                      </p:tavLst>
                                    </p:anim>
                                    <p:animEffect transition="in" filter="fade">
                                      <p:cBhvr>
                                        <p:cTn id="47" dur="1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5"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p:cTn id="52" dur="1000" fill="hold"/>
                                        <p:tgtEl>
                                          <p:spTgt spid="12"/>
                                        </p:tgtEl>
                                        <p:attrNameLst>
                                          <p:attrName>ppt_w</p:attrName>
                                        </p:attrNameLst>
                                      </p:cBhvr>
                                      <p:tavLst>
                                        <p:tav tm="0">
                                          <p:val>
                                            <p:fltVal val="0"/>
                                          </p:val>
                                        </p:tav>
                                        <p:tav tm="100000">
                                          <p:val>
                                            <p:strVal val="#ppt_w"/>
                                          </p:val>
                                        </p:tav>
                                      </p:tavLst>
                                    </p:anim>
                                    <p:anim calcmode="lin" valueType="num">
                                      <p:cBhvr>
                                        <p:cTn id="53" dur="1000" fill="hold"/>
                                        <p:tgtEl>
                                          <p:spTgt spid="12"/>
                                        </p:tgtEl>
                                        <p:attrNameLst>
                                          <p:attrName>ppt_h</p:attrName>
                                        </p:attrNameLst>
                                      </p:cBhvr>
                                      <p:tavLst>
                                        <p:tav tm="0">
                                          <p:val>
                                            <p:fltVal val="0"/>
                                          </p:val>
                                        </p:tav>
                                        <p:tav tm="100000">
                                          <p:val>
                                            <p:strVal val="#ppt_h"/>
                                          </p:val>
                                        </p:tav>
                                      </p:tavLst>
                                    </p:anim>
                                    <p:anim calcmode="lin" valueType="num">
                                      <p:cBhvr>
                                        <p:cTn id="54" dur="1000" fill="hold"/>
                                        <p:tgtEl>
                                          <p:spTgt spid="12"/>
                                        </p:tgtEl>
                                        <p:attrNameLst>
                                          <p:attrName>ppt_x</p:attrName>
                                        </p:attrNameLst>
                                      </p:cBhvr>
                                      <p:tavLst>
                                        <p:tav tm="0" fmla="#ppt_x+(cos(-2*pi*(1-$))*-#ppt_x-sin(-2*pi*(1-$))*(1-#ppt_y))*(1-$)">
                                          <p:val>
                                            <p:fltVal val="0"/>
                                          </p:val>
                                        </p:tav>
                                        <p:tav tm="100000">
                                          <p:val>
                                            <p:fltVal val="1"/>
                                          </p:val>
                                        </p:tav>
                                      </p:tavLst>
                                    </p:anim>
                                    <p:anim calcmode="lin" valueType="num">
                                      <p:cBhvr>
                                        <p:cTn id="55" dur="1000" fill="hold"/>
                                        <p:tgtEl>
                                          <p:spTgt spid="1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6" fill="hold">
                      <p:stCondLst>
                        <p:cond delay="indefinite"/>
                      </p:stCondLst>
                      <p:childTnLst>
                        <p:par>
                          <p:cTn id="57" fill="hold">
                            <p:stCondLst>
                              <p:cond delay="0"/>
                            </p:stCondLst>
                            <p:childTnLst>
                              <p:par>
                                <p:cTn id="58" presetID="35" presetClass="entr" presetSubtype="0" fill="hold" grpId="0" nodeType="click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fade">
                                      <p:cBhvr>
                                        <p:cTn id="60" dur="2000"/>
                                        <p:tgtEl>
                                          <p:spTgt spid="13"/>
                                        </p:tgtEl>
                                      </p:cBhvr>
                                    </p:animEffect>
                                    <p:anim calcmode="lin" valueType="num">
                                      <p:cBhvr>
                                        <p:cTn id="61" dur="2000" fill="hold"/>
                                        <p:tgtEl>
                                          <p:spTgt spid="13"/>
                                        </p:tgtEl>
                                        <p:attrNameLst>
                                          <p:attrName>style.rotation</p:attrName>
                                        </p:attrNameLst>
                                      </p:cBhvr>
                                      <p:tavLst>
                                        <p:tav tm="0">
                                          <p:val>
                                            <p:fltVal val="720"/>
                                          </p:val>
                                        </p:tav>
                                        <p:tav tm="100000">
                                          <p:val>
                                            <p:fltVal val="0"/>
                                          </p:val>
                                        </p:tav>
                                      </p:tavLst>
                                    </p:anim>
                                    <p:anim calcmode="lin" valueType="num">
                                      <p:cBhvr>
                                        <p:cTn id="62" dur="2000" fill="hold"/>
                                        <p:tgtEl>
                                          <p:spTgt spid="13"/>
                                        </p:tgtEl>
                                        <p:attrNameLst>
                                          <p:attrName>ppt_h</p:attrName>
                                        </p:attrNameLst>
                                      </p:cBhvr>
                                      <p:tavLst>
                                        <p:tav tm="0">
                                          <p:val>
                                            <p:fltVal val="0"/>
                                          </p:val>
                                        </p:tav>
                                        <p:tav tm="100000">
                                          <p:val>
                                            <p:strVal val="#ppt_h"/>
                                          </p:val>
                                        </p:tav>
                                      </p:tavLst>
                                    </p:anim>
                                    <p:anim calcmode="lin" valueType="num">
                                      <p:cBhvr>
                                        <p:cTn id="63" dur="2000" fill="hold"/>
                                        <p:tgtEl>
                                          <p:spTgt spid="13"/>
                                        </p:tgtEl>
                                        <p:attrNameLst>
                                          <p:attrName>ppt_w</p:attrName>
                                        </p:attrNameLst>
                                      </p:cBhvr>
                                      <p:tavLst>
                                        <p:tav tm="0">
                                          <p:val>
                                            <p:fltVal val="0"/>
                                          </p:val>
                                        </p:tav>
                                        <p:tav tm="100000">
                                          <p:val>
                                            <p:strVal val="#ppt_w"/>
                                          </p:val>
                                        </p:tav>
                                      </p:tavLst>
                                    </p:anim>
                                  </p:childTnLst>
                                </p:cTn>
                              </p:par>
                            </p:childTnLst>
                          </p:cTn>
                        </p:par>
                      </p:childTnLst>
                    </p:cTn>
                  </p:par>
                  <p:par>
                    <p:cTn id="64" fill="hold">
                      <p:stCondLst>
                        <p:cond delay="indefinite"/>
                      </p:stCondLst>
                      <p:childTnLst>
                        <p:par>
                          <p:cTn id="65" fill="hold">
                            <p:stCondLst>
                              <p:cond delay="0"/>
                            </p:stCondLst>
                            <p:childTnLst>
                              <p:par>
                                <p:cTn id="66" presetID="45" presetClass="entr" presetSubtype="0"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Effect transition="in" filter="fade">
                                      <p:cBhvr>
                                        <p:cTn id="68" dur="2000"/>
                                        <p:tgtEl>
                                          <p:spTgt spid="14"/>
                                        </p:tgtEl>
                                      </p:cBhvr>
                                    </p:animEffect>
                                    <p:anim calcmode="lin" valueType="num">
                                      <p:cBhvr>
                                        <p:cTn id="69" dur="2000" fill="hold"/>
                                        <p:tgtEl>
                                          <p:spTgt spid="14"/>
                                        </p:tgtEl>
                                        <p:attrNameLst>
                                          <p:attrName>ppt_w</p:attrName>
                                        </p:attrNameLst>
                                      </p:cBhvr>
                                      <p:tavLst>
                                        <p:tav tm="0" fmla="#ppt_w*sin(2.5*pi*$)">
                                          <p:val>
                                            <p:fltVal val="0"/>
                                          </p:val>
                                        </p:tav>
                                        <p:tav tm="100000">
                                          <p:val>
                                            <p:fltVal val="1"/>
                                          </p:val>
                                        </p:tav>
                                      </p:tavLst>
                                    </p:anim>
                                    <p:anim calcmode="lin" valueType="num">
                                      <p:cBhvr>
                                        <p:cTn id="70" dur="2000" fill="hold"/>
                                        <p:tgtEl>
                                          <p:spTgt spid="14"/>
                                        </p:tgtEl>
                                        <p:attrNameLst>
                                          <p:attrName>ppt_h</p:attrName>
                                        </p:attrNameLst>
                                      </p:cBhvr>
                                      <p:tavLst>
                                        <p:tav tm="0">
                                          <p:val>
                                            <p:strVal val="#ppt_h"/>
                                          </p:val>
                                        </p:tav>
                                        <p:tav tm="100000">
                                          <p:val>
                                            <p:strVal val="#ppt_h"/>
                                          </p:val>
                                        </p:tav>
                                      </p:tavLst>
                                    </p:anim>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9" grpId="0"/>
      <p:bldP spid="11" grpId="0"/>
      <p:bldP spid="12" grpId="0"/>
      <p:bldP spid="13" grpId="0"/>
      <p:bldP spid="14"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 name="Rectangle 3"/>
          <p:cNvSpPr txBox="1">
            <a:spLocks noChangeArrowheads="1"/>
          </p:cNvSpPr>
          <p:nvPr/>
        </p:nvSpPr>
        <p:spPr>
          <a:xfrm>
            <a:off x="3352800" y="228600"/>
            <a:ext cx="1676400" cy="1295400"/>
          </a:xfrm>
          <a:prstGeom prst="rect">
            <a:avLst/>
          </a:prstGeom>
          <a:solidFill>
            <a:srgbClr val="FFC000"/>
          </a:solidFill>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4000" dirty="0" err="1" smtClean="0">
                <a:latin typeface="NikoshBAN" panose="02000000000000000000" pitchFamily="2" charset="0"/>
                <a:cs typeface="NikoshBAN" panose="02000000000000000000" pitchFamily="2" charset="0"/>
              </a:rPr>
              <a:t>মূল্যায়ন</a:t>
            </a:r>
            <a:endParaRPr lang="en-US" altLang="en-US" sz="4000" dirty="0" smtClean="0">
              <a:latin typeface="NikoshBAN" panose="02000000000000000000" pitchFamily="2" charset="0"/>
              <a:cs typeface="NikoshBAN" panose="02000000000000000000" pitchFamily="2" charset="0"/>
            </a:endParaRPr>
          </a:p>
        </p:txBody>
      </p:sp>
      <p:sp>
        <p:nvSpPr>
          <p:cNvPr id="5" name="Rectangle 3"/>
          <p:cNvSpPr txBox="1">
            <a:spLocks noChangeArrowheads="1"/>
          </p:cNvSpPr>
          <p:nvPr/>
        </p:nvSpPr>
        <p:spPr>
          <a:xfrm>
            <a:off x="457200" y="1828800"/>
            <a:ext cx="8229600" cy="893164"/>
          </a:xfrm>
          <a:prstGeom prst="rect">
            <a:avLst/>
          </a:prstGeom>
          <a:solidFill>
            <a:schemeClr val="accent1"/>
          </a:solidFill>
        </p:spPr>
        <p:txBody>
          <a:bodyPr vert="horz">
            <a:normAutofit fontScale="325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7400" dirty="0" smtClean="0">
                <a:latin typeface="NikoshBAN" panose="02000000000000000000" pitchFamily="2" charset="0"/>
                <a:cs typeface="NikoshBAN" panose="02000000000000000000" pitchFamily="2" charset="0"/>
              </a:rPr>
              <a:t>১. ১৯৫৪ </a:t>
            </a:r>
            <a:r>
              <a:rPr lang="en-US" altLang="en-US" sz="7400" dirty="0" err="1" smtClean="0">
                <a:latin typeface="NikoshBAN" panose="02000000000000000000" pitchFamily="2" charset="0"/>
                <a:cs typeface="NikoshBAN" panose="02000000000000000000" pitchFamily="2" charset="0"/>
              </a:rPr>
              <a:t>সালের</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পূর্ব</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বাংলা</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প্রাদেশিক</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নির্বাচনে</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মুসলমানদের</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জন্য</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কয়টি</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আসন</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সংরক্ষন</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ছিল</a:t>
            </a:r>
            <a:r>
              <a:rPr lang="en-US" altLang="en-US" sz="7400" dirty="0" smtClean="0">
                <a:latin typeface="NikoshBAN" panose="02000000000000000000" pitchFamily="2" charset="0"/>
                <a:cs typeface="NikoshBAN" panose="02000000000000000000" pitchFamily="2" charset="0"/>
              </a:rPr>
              <a:t>?</a:t>
            </a:r>
          </a:p>
        </p:txBody>
      </p:sp>
      <p:sp>
        <p:nvSpPr>
          <p:cNvPr id="6" name="Rectangle 3"/>
          <p:cNvSpPr txBox="1">
            <a:spLocks noChangeArrowheads="1"/>
          </p:cNvSpPr>
          <p:nvPr/>
        </p:nvSpPr>
        <p:spPr>
          <a:xfrm>
            <a:off x="685799" y="2994285"/>
            <a:ext cx="2057400" cy="859436"/>
          </a:xfrm>
          <a:prstGeom prst="rect">
            <a:avLst/>
          </a:prstGeom>
          <a:solidFill>
            <a:srgbClr val="FFC000"/>
          </a:solidFill>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4000" dirty="0" smtClean="0">
                <a:latin typeface="NikoshBAN" panose="02000000000000000000" pitchFamily="2" charset="0"/>
                <a:cs typeface="NikoshBAN" panose="02000000000000000000" pitchFamily="2" charset="0"/>
              </a:rPr>
              <a:t>ক. ২২৩ </a:t>
            </a:r>
            <a:r>
              <a:rPr lang="en-US" altLang="en-US" sz="4000" dirty="0" err="1" smtClean="0">
                <a:latin typeface="NikoshBAN" panose="02000000000000000000" pitchFamily="2" charset="0"/>
                <a:cs typeface="NikoshBAN" panose="02000000000000000000" pitchFamily="2" charset="0"/>
              </a:rPr>
              <a:t>টি</a:t>
            </a: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p:txBody>
      </p:sp>
      <p:sp>
        <p:nvSpPr>
          <p:cNvPr id="7" name="Rectangle 3"/>
          <p:cNvSpPr txBox="1">
            <a:spLocks noChangeArrowheads="1"/>
          </p:cNvSpPr>
          <p:nvPr/>
        </p:nvSpPr>
        <p:spPr>
          <a:xfrm>
            <a:off x="4648200" y="3145436"/>
            <a:ext cx="2209800" cy="859436"/>
          </a:xfrm>
          <a:prstGeom prst="rect">
            <a:avLst/>
          </a:prstGeom>
          <a:solidFill>
            <a:srgbClr val="FFC000"/>
          </a:solidFill>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4000" dirty="0" smtClean="0">
                <a:latin typeface="NikoshBAN" panose="02000000000000000000" pitchFamily="2" charset="0"/>
                <a:cs typeface="NikoshBAN" panose="02000000000000000000" pitchFamily="2" charset="0"/>
              </a:rPr>
              <a:t>খ. ২২৫ </a:t>
            </a:r>
            <a:r>
              <a:rPr lang="en-US" altLang="en-US" sz="4000" dirty="0" err="1" smtClean="0">
                <a:latin typeface="NikoshBAN" panose="02000000000000000000" pitchFamily="2" charset="0"/>
                <a:cs typeface="NikoshBAN" panose="02000000000000000000" pitchFamily="2" charset="0"/>
              </a:rPr>
              <a:t>টি</a:t>
            </a: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p:txBody>
      </p:sp>
      <p:sp>
        <p:nvSpPr>
          <p:cNvPr id="8" name="Rectangle 3"/>
          <p:cNvSpPr txBox="1">
            <a:spLocks noChangeArrowheads="1"/>
          </p:cNvSpPr>
          <p:nvPr/>
        </p:nvSpPr>
        <p:spPr>
          <a:xfrm>
            <a:off x="668310" y="4267200"/>
            <a:ext cx="2074889" cy="859436"/>
          </a:xfrm>
          <a:prstGeom prst="rect">
            <a:avLst/>
          </a:prstGeom>
          <a:solidFill>
            <a:srgbClr val="FFC000"/>
          </a:solidFill>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4000" dirty="0" smtClean="0">
                <a:latin typeface="NikoshBAN" panose="02000000000000000000" pitchFamily="2" charset="0"/>
                <a:cs typeface="NikoshBAN" panose="02000000000000000000" pitchFamily="2" charset="0"/>
              </a:rPr>
              <a:t>গ. ২৩৭ </a:t>
            </a:r>
            <a:r>
              <a:rPr lang="en-US" altLang="en-US" sz="4000" dirty="0" err="1" smtClean="0">
                <a:latin typeface="NikoshBAN" panose="02000000000000000000" pitchFamily="2" charset="0"/>
                <a:cs typeface="NikoshBAN" panose="02000000000000000000" pitchFamily="2" charset="0"/>
              </a:rPr>
              <a:t>টি</a:t>
            </a: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p:txBody>
      </p:sp>
      <p:sp>
        <p:nvSpPr>
          <p:cNvPr id="9" name="Rectangle 3"/>
          <p:cNvSpPr txBox="1">
            <a:spLocks noChangeArrowheads="1"/>
          </p:cNvSpPr>
          <p:nvPr/>
        </p:nvSpPr>
        <p:spPr>
          <a:xfrm>
            <a:off x="4648200" y="4267200"/>
            <a:ext cx="2209800" cy="859436"/>
          </a:xfrm>
          <a:prstGeom prst="rect">
            <a:avLst/>
          </a:prstGeom>
          <a:solidFill>
            <a:srgbClr val="FFC000"/>
          </a:solidFill>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4000" dirty="0" smtClean="0">
                <a:latin typeface="NikoshBAN" panose="02000000000000000000" pitchFamily="2" charset="0"/>
                <a:cs typeface="NikoshBAN" panose="02000000000000000000" pitchFamily="2" charset="0"/>
              </a:rPr>
              <a:t>ঘ. ২৩৮ </a:t>
            </a:r>
            <a:r>
              <a:rPr lang="en-US" altLang="en-US" sz="4000" dirty="0" err="1" smtClean="0">
                <a:latin typeface="NikoshBAN" panose="02000000000000000000" pitchFamily="2" charset="0"/>
                <a:cs typeface="NikoshBAN" panose="02000000000000000000" pitchFamily="2" charset="0"/>
              </a:rPr>
              <a:t>টি</a:t>
            </a: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p:txBody>
      </p:sp>
      <p:sp>
        <p:nvSpPr>
          <p:cNvPr id="10" name="Oval 9"/>
          <p:cNvSpPr/>
          <p:nvPr/>
        </p:nvSpPr>
        <p:spPr>
          <a:xfrm>
            <a:off x="665187" y="4696918"/>
            <a:ext cx="533400" cy="42971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4475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anim calcmode="lin" valueType="num">
                                      <p:cBhvr>
                                        <p:cTn id="13" dur="2000" fill="hold"/>
                                        <p:tgtEl>
                                          <p:spTgt spid="8"/>
                                        </p:tgtEl>
                                        <p:attrNameLst>
                                          <p:attrName>ppt_w</p:attrName>
                                        </p:attrNameLst>
                                      </p:cBhvr>
                                      <p:tavLst>
                                        <p:tav tm="0" fmla="#ppt_w*sin(2.5*pi*$)">
                                          <p:val>
                                            <p:fltVal val="0"/>
                                          </p:val>
                                        </p:tav>
                                        <p:tav tm="100000">
                                          <p:val>
                                            <p:fltVal val="1"/>
                                          </p:val>
                                        </p:tav>
                                      </p:tavLst>
                                    </p:anim>
                                    <p:anim calcmode="lin" valueType="num">
                                      <p:cBhvr>
                                        <p:cTn id="14" dur="2000" fill="hold"/>
                                        <p:tgtEl>
                                          <p:spTgt spid="8"/>
                                        </p:tgtEl>
                                        <p:attrNameLst>
                                          <p:attrName>ppt_h</p:attrName>
                                        </p:attrNameLst>
                                      </p:cBhvr>
                                      <p:tavLst>
                                        <p:tav tm="0">
                                          <p:val>
                                            <p:strVal val="#ppt_h"/>
                                          </p:val>
                                        </p:tav>
                                        <p:tav tm="100000">
                                          <p:val>
                                            <p:strVal val="#ppt_h"/>
                                          </p:val>
                                        </p:tav>
                                      </p:tavLst>
                                    </p:anim>
                                  </p:childTnLst>
                                </p:cTn>
                              </p:par>
                              <p:par>
                                <p:cTn id="15" presetID="45"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2000"/>
                                        <p:tgtEl>
                                          <p:spTgt spid="7"/>
                                        </p:tgtEl>
                                      </p:cBhvr>
                                    </p:animEffect>
                                    <p:anim calcmode="lin" valueType="num">
                                      <p:cBhvr>
                                        <p:cTn id="18" dur="2000" fill="hold"/>
                                        <p:tgtEl>
                                          <p:spTgt spid="7"/>
                                        </p:tgtEl>
                                        <p:attrNameLst>
                                          <p:attrName>ppt_w</p:attrName>
                                        </p:attrNameLst>
                                      </p:cBhvr>
                                      <p:tavLst>
                                        <p:tav tm="0" fmla="#ppt_w*sin(2.5*pi*$)">
                                          <p:val>
                                            <p:fltVal val="0"/>
                                          </p:val>
                                        </p:tav>
                                        <p:tav tm="100000">
                                          <p:val>
                                            <p:fltVal val="1"/>
                                          </p:val>
                                        </p:tav>
                                      </p:tavLst>
                                    </p:anim>
                                    <p:anim calcmode="lin" valueType="num">
                                      <p:cBhvr>
                                        <p:cTn id="19" dur="2000" fill="hold"/>
                                        <p:tgtEl>
                                          <p:spTgt spid="7"/>
                                        </p:tgtEl>
                                        <p:attrNameLst>
                                          <p:attrName>ppt_h</p:attrName>
                                        </p:attrNameLst>
                                      </p:cBhvr>
                                      <p:tavLst>
                                        <p:tav tm="0">
                                          <p:val>
                                            <p:strVal val="#ppt_h"/>
                                          </p:val>
                                        </p:tav>
                                        <p:tav tm="100000">
                                          <p:val>
                                            <p:strVal val="#ppt_h"/>
                                          </p:val>
                                        </p:tav>
                                      </p:tavLst>
                                    </p:anim>
                                  </p:childTnLst>
                                </p:cTn>
                              </p:par>
                              <p:par>
                                <p:cTn id="20" presetID="45"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2000"/>
                                        <p:tgtEl>
                                          <p:spTgt spid="9"/>
                                        </p:tgtEl>
                                      </p:cBhvr>
                                    </p:animEffect>
                                    <p:anim calcmode="lin" valueType="num">
                                      <p:cBhvr>
                                        <p:cTn id="23" dur="2000" fill="hold"/>
                                        <p:tgtEl>
                                          <p:spTgt spid="9"/>
                                        </p:tgtEl>
                                        <p:attrNameLst>
                                          <p:attrName>ppt_w</p:attrName>
                                        </p:attrNameLst>
                                      </p:cBhvr>
                                      <p:tavLst>
                                        <p:tav tm="0" fmla="#ppt_w*sin(2.5*pi*$)">
                                          <p:val>
                                            <p:fltVal val="0"/>
                                          </p:val>
                                        </p:tav>
                                        <p:tav tm="100000">
                                          <p:val>
                                            <p:fltVal val="1"/>
                                          </p:val>
                                        </p:tav>
                                      </p:tavLst>
                                    </p:anim>
                                    <p:anim calcmode="lin" valueType="num">
                                      <p:cBhvr>
                                        <p:cTn id="24"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5"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1000" fill="hold"/>
                                        <p:tgtEl>
                                          <p:spTgt spid="10"/>
                                        </p:tgtEl>
                                        <p:attrNameLst>
                                          <p:attrName>ppt_w</p:attrName>
                                        </p:attrNameLst>
                                      </p:cBhvr>
                                      <p:tavLst>
                                        <p:tav tm="0">
                                          <p:val>
                                            <p:fltVal val="0"/>
                                          </p:val>
                                        </p:tav>
                                        <p:tav tm="100000">
                                          <p:val>
                                            <p:strVal val="#ppt_w"/>
                                          </p:val>
                                        </p:tav>
                                      </p:tavLst>
                                    </p:anim>
                                    <p:anim calcmode="lin" valueType="num">
                                      <p:cBhvr>
                                        <p:cTn id="30" dur="1000" fill="hold"/>
                                        <p:tgtEl>
                                          <p:spTgt spid="10"/>
                                        </p:tgtEl>
                                        <p:attrNameLst>
                                          <p:attrName>ppt_h</p:attrName>
                                        </p:attrNameLst>
                                      </p:cBhvr>
                                      <p:tavLst>
                                        <p:tav tm="0">
                                          <p:val>
                                            <p:fltVal val="0"/>
                                          </p:val>
                                        </p:tav>
                                        <p:tav tm="100000">
                                          <p:val>
                                            <p:strVal val="#ppt_h"/>
                                          </p:val>
                                        </p:tav>
                                      </p:tavLst>
                                    </p:anim>
                                    <p:anim calcmode="lin" valueType="num">
                                      <p:cBhvr>
                                        <p:cTn id="31" dur="1000" fill="hold"/>
                                        <p:tgtEl>
                                          <p:spTgt spid="10"/>
                                        </p:tgtEl>
                                        <p:attrNameLst>
                                          <p:attrName>ppt_x</p:attrName>
                                        </p:attrNameLst>
                                      </p:cBhvr>
                                      <p:tavLst>
                                        <p:tav tm="0" fmla="#ppt_x+(cos(-2*pi*(1-$))*-#ppt_x-sin(-2*pi*(1-$))*(1-#ppt_y))*(1-$)">
                                          <p:val>
                                            <p:fltVal val="0"/>
                                          </p:val>
                                        </p:tav>
                                        <p:tav tm="100000">
                                          <p:val>
                                            <p:fltVal val="1"/>
                                          </p:val>
                                        </p:tav>
                                      </p:tavLst>
                                    </p:anim>
                                    <p:anim calcmode="lin" valueType="num">
                                      <p:cBhvr>
                                        <p:cTn id="32" dur="1000" fill="hold"/>
                                        <p:tgtEl>
                                          <p:spTgt spid="1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4" name="Rectangle 3"/>
          <p:cNvSpPr txBox="1">
            <a:spLocks noChangeArrowheads="1"/>
          </p:cNvSpPr>
          <p:nvPr/>
        </p:nvSpPr>
        <p:spPr>
          <a:xfrm>
            <a:off x="3352800" y="228600"/>
            <a:ext cx="1676400" cy="1295400"/>
          </a:xfrm>
          <a:prstGeom prst="rect">
            <a:avLst/>
          </a:prstGeom>
          <a:solidFill>
            <a:srgbClr val="FFC000"/>
          </a:solidFill>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4000" dirty="0" err="1" smtClean="0">
                <a:latin typeface="NikoshBAN" panose="02000000000000000000" pitchFamily="2" charset="0"/>
                <a:cs typeface="NikoshBAN" panose="02000000000000000000" pitchFamily="2" charset="0"/>
              </a:rPr>
              <a:t>মূল্যায়ন</a:t>
            </a:r>
            <a:endParaRPr lang="en-US" altLang="en-US" sz="4000" dirty="0" smtClean="0">
              <a:latin typeface="NikoshBAN" panose="02000000000000000000" pitchFamily="2" charset="0"/>
              <a:cs typeface="NikoshBAN" panose="02000000000000000000" pitchFamily="2" charset="0"/>
            </a:endParaRPr>
          </a:p>
        </p:txBody>
      </p:sp>
      <p:sp>
        <p:nvSpPr>
          <p:cNvPr id="5" name="Rectangle 3"/>
          <p:cNvSpPr txBox="1">
            <a:spLocks noChangeArrowheads="1"/>
          </p:cNvSpPr>
          <p:nvPr/>
        </p:nvSpPr>
        <p:spPr>
          <a:xfrm>
            <a:off x="457200" y="1828800"/>
            <a:ext cx="8229600" cy="893164"/>
          </a:xfrm>
          <a:prstGeom prst="rect">
            <a:avLst/>
          </a:prstGeom>
          <a:solidFill>
            <a:schemeClr val="accent1"/>
          </a:solidFill>
        </p:spPr>
        <p:txBody>
          <a:bodyPr vert="horz">
            <a:normAutofit fontScale="325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7400" dirty="0" smtClean="0">
                <a:latin typeface="NikoshBAN" panose="02000000000000000000" pitchFamily="2" charset="0"/>
                <a:cs typeface="NikoshBAN" panose="02000000000000000000" pitchFamily="2" charset="0"/>
              </a:rPr>
              <a:t>১. ১৯৫৪ </a:t>
            </a:r>
            <a:r>
              <a:rPr lang="en-US" altLang="en-US" sz="7400" dirty="0" err="1" smtClean="0">
                <a:latin typeface="NikoshBAN" panose="02000000000000000000" pitchFamily="2" charset="0"/>
                <a:cs typeface="NikoshBAN" panose="02000000000000000000" pitchFamily="2" charset="0"/>
              </a:rPr>
              <a:t>সালের</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পূর্ব</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বাংলা</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প্রাদেশিক</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নির্বাচনে</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মুসলিম</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লীগ</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কয়টি</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আসন</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লাভ</a:t>
            </a:r>
            <a:r>
              <a:rPr lang="en-US" altLang="en-US" sz="7400" dirty="0" smtClean="0">
                <a:latin typeface="NikoshBAN" panose="02000000000000000000" pitchFamily="2" charset="0"/>
                <a:cs typeface="NikoshBAN" panose="02000000000000000000" pitchFamily="2" charset="0"/>
              </a:rPr>
              <a:t> </a:t>
            </a:r>
            <a:r>
              <a:rPr lang="en-US" altLang="en-US" sz="7400" dirty="0" err="1" smtClean="0">
                <a:latin typeface="NikoshBAN" panose="02000000000000000000" pitchFamily="2" charset="0"/>
                <a:cs typeface="NikoshBAN" panose="02000000000000000000" pitchFamily="2" charset="0"/>
              </a:rPr>
              <a:t>করে</a:t>
            </a:r>
            <a:r>
              <a:rPr lang="en-US" altLang="en-US" sz="7400" dirty="0" smtClean="0">
                <a:latin typeface="NikoshBAN" panose="02000000000000000000" pitchFamily="2" charset="0"/>
                <a:cs typeface="NikoshBAN" panose="02000000000000000000" pitchFamily="2" charset="0"/>
              </a:rPr>
              <a:t>?</a:t>
            </a:r>
          </a:p>
        </p:txBody>
      </p:sp>
      <p:sp>
        <p:nvSpPr>
          <p:cNvPr id="6" name="Rectangle 3"/>
          <p:cNvSpPr txBox="1">
            <a:spLocks noChangeArrowheads="1"/>
          </p:cNvSpPr>
          <p:nvPr/>
        </p:nvSpPr>
        <p:spPr>
          <a:xfrm>
            <a:off x="685799" y="2994285"/>
            <a:ext cx="2057400" cy="859436"/>
          </a:xfrm>
          <a:prstGeom prst="rect">
            <a:avLst/>
          </a:prstGeom>
          <a:solidFill>
            <a:srgbClr val="FFC000"/>
          </a:solidFill>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4000" dirty="0" smtClean="0">
                <a:latin typeface="NikoshBAN" panose="02000000000000000000" pitchFamily="2" charset="0"/>
                <a:cs typeface="NikoshBAN" panose="02000000000000000000" pitchFamily="2" charset="0"/>
              </a:rPr>
              <a:t>ক. ৯ </a:t>
            </a:r>
            <a:r>
              <a:rPr lang="en-US" altLang="en-US" sz="4000" dirty="0" err="1" smtClean="0">
                <a:latin typeface="NikoshBAN" panose="02000000000000000000" pitchFamily="2" charset="0"/>
                <a:cs typeface="NikoshBAN" panose="02000000000000000000" pitchFamily="2" charset="0"/>
              </a:rPr>
              <a:t>টি</a:t>
            </a: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p:txBody>
      </p:sp>
      <p:sp>
        <p:nvSpPr>
          <p:cNvPr id="7" name="Rectangle 3"/>
          <p:cNvSpPr txBox="1">
            <a:spLocks noChangeArrowheads="1"/>
          </p:cNvSpPr>
          <p:nvPr/>
        </p:nvSpPr>
        <p:spPr>
          <a:xfrm>
            <a:off x="4648200" y="3145436"/>
            <a:ext cx="2209800" cy="859436"/>
          </a:xfrm>
          <a:prstGeom prst="rect">
            <a:avLst/>
          </a:prstGeom>
          <a:solidFill>
            <a:srgbClr val="FFC000"/>
          </a:solidFill>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4000" dirty="0" smtClean="0">
                <a:latin typeface="NikoshBAN" panose="02000000000000000000" pitchFamily="2" charset="0"/>
                <a:cs typeface="NikoshBAN" panose="02000000000000000000" pitchFamily="2" charset="0"/>
              </a:rPr>
              <a:t>খ. ২২৩ </a:t>
            </a:r>
            <a:r>
              <a:rPr lang="en-US" altLang="en-US" sz="4000" dirty="0" err="1" smtClean="0">
                <a:latin typeface="NikoshBAN" panose="02000000000000000000" pitchFamily="2" charset="0"/>
                <a:cs typeface="NikoshBAN" panose="02000000000000000000" pitchFamily="2" charset="0"/>
              </a:rPr>
              <a:t>টি</a:t>
            </a: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p:txBody>
      </p:sp>
      <p:sp>
        <p:nvSpPr>
          <p:cNvPr id="8" name="Rectangle 3"/>
          <p:cNvSpPr txBox="1">
            <a:spLocks noChangeArrowheads="1"/>
          </p:cNvSpPr>
          <p:nvPr/>
        </p:nvSpPr>
        <p:spPr>
          <a:xfrm>
            <a:off x="668310" y="4267200"/>
            <a:ext cx="2074889" cy="859436"/>
          </a:xfrm>
          <a:prstGeom prst="rect">
            <a:avLst/>
          </a:prstGeom>
          <a:solidFill>
            <a:srgbClr val="FFC000"/>
          </a:solidFill>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4000" dirty="0" smtClean="0">
                <a:latin typeface="NikoshBAN" panose="02000000000000000000" pitchFamily="2" charset="0"/>
                <a:cs typeface="NikoshBAN" panose="02000000000000000000" pitchFamily="2" charset="0"/>
              </a:rPr>
              <a:t>গ. ৪ </a:t>
            </a:r>
            <a:r>
              <a:rPr lang="en-US" altLang="en-US" sz="4000" dirty="0" err="1" smtClean="0">
                <a:latin typeface="NikoshBAN" panose="02000000000000000000" pitchFamily="2" charset="0"/>
                <a:cs typeface="NikoshBAN" panose="02000000000000000000" pitchFamily="2" charset="0"/>
              </a:rPr>
              <a:t>টি</a:t>
            </a: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p:txBody>
      </p:sp>
      <p:sp>
        <p:nvSpPr>
          <p:cNvPr id="9" name="Rectangle 3"/>
          <p:cNvSpPr txBox="1">
            <a:spLocks noChangeArrowheads="1"/>
          </p:cNvSpPr>
          <p:nvPr/>
        </p:nvSpPr>
        <p:spPr>
          <a:xfrm>
            <a:off x="4648200" y="4267200"/>
            <a:ext cx="2209800" cy="859436"/>
          </a:xfrm>
          <a:prstGeom prst="rect">
            <a:avLst/>
          </a:prstGeom>
          <a:solidFill>
            <a:srgbClr val="FFC000"/>
          </a:solidFill>
        </p:spPr>
        <p:txBody>
          <a:bodyPr vert="horz">
            <a:normAutofit fontScale="85000" lnSpcReduction="20000"/>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buFontTx/>
              <a:buNone/>
            </a:pPr>
            <a:endParaRPr lang="bn-BD" altLang="en-US" dirty="0" smtClean="0">
              <a:cs typeface="Vrinda" panose="020B0502040204020203" pitchFamily="34" charset="0"/>
            </a:endParaRPr>
          </a:p>
          <a:p>
            <a:pPr>
              <a:buFontTx/>
              <a:buNone/>
            </a:pPr>
            <a:r>
              <a:rPr lang="en-US" altLang="en-US" sz="4000" dirty="0" smtClean="0">
                <a:latin typeface="NikoshBAN" panose="02000000000000000000" pitchFamily="2" charset="0"/>
                <a:cs typeface="NikoshBAN" panose="02000000000000000000" pitchFamily="2" charset="0"/>
              </a:rPr>
              <a:t>ঘ. ৩০৯ </a:t>
            </a:r>
            <a:r>
              <a:rPr lang="en-US" altLang="en-US" sz="4000" dirty="0" err="1" smtClean="0">
                <a:latin typeface="NikoshBAN" panose="02000000000000000000" pitchFamily="2" charset="0"/>
                <a:cs typeface="NikoshBAN" panose="02000000000000000000" pitchFamily="2" charset="0"/>
              </a:rPr>
              <a:t>টি</a:t>
            </a: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a:p>
            <a:pPr>
              <a:buFontTx/>
              <a:buNone/>
            </a:pPr>
            <a:endParaRPr lang="en-US" altLang="en-US" sz="4000" dirty="0">
              <a:latin typeface="NikoshBAN" panose="02000000000000000000" pitchFamily="2" charset="0"/>
              <a:cs typeface="NikoshBAN" panose="02000000000000000000" pitchFamily="2" charset="0"/>
            </a:endParaRPr>
          </a:p>
          <a:p>
            <a:pPr>
              <a:buFontTx/>
              <a:buNone/>
            </a:pPr>
            <a:endParaRPr lang="en-US" altLang="en-US" sz="4000" dirty="0" smtClean="0">
              <a:latin typeface="NikoshBAN" panose="02000000000000000000" pitchFamily="2" charset="0"/>
              <a:cs typeface="NikoshBAN" panose="02000000000000000000" pitchFamily="2" charset="0"/>
            </a:endParaRPr>
          </a:p>
        </p:txBody>
      </p:sp>
      <p:sp>
        <p:nvSpPr>
          <p:cNvPr id="10" name="Oval 9"/>
          <p:cNvSpPr/>
          <p:nvPr/>
        </p:nvSpPr>
        <p:spPr>
          <a:xfrm>
            <a:off x="700789" y="3392150"/>
            <a:ext cx="533400" cy="429718"/>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2451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2000"/>
                                        <p:tgtEl>
                                          <p:spTgt spid="8"/>
                                        </p:tgtEl>
                                      </p:cBhvr>
                                    </p:animEffect>
                                    <p:anim calcmode="lin" valueType="num">
                                      <p:cBhvr>
                                        <p:cTn id="13" dur="2000" fill="hold"/>
                                        <p:tgtEl>
                                          <p:spTgt spid="8"/>
                                        </p:tgtEl>
                                        <p:attrNameLst>
                                          <p:attrName>ppt_w</p:attrName>
                                        </p:attrNameLst>
                                      </p:cBhvr>
                                      <p:tavLst>
                                        <p:tav tm="0" fmla="#ppt_w*sin(2.5*pi*$)">
                                          <p:val>
                                            <p:fltVal val="0"/>
                                          </p:val>
                                        </p:tav>
                                        <p:tav tm="100000">
                                          <p:val>
                                            <p:fltVal val="1"/>
                                          </p:val>
                                        </p:tav>
                                      </p:tavLst>
                                    </p:anim>
                                    <p:anim calcmode="lin" valueType="num">
                                      <p:cBhvr>
                                        <p:cTn id="14" dur="2000" fill="hold"/>
                                        <p:tgtEl>
                                          <p:spTgt spid="8"/>
                                        </p:tgtEl>
                                        <p:attrNameLst>
                                          <p:attrName>ppt_h</p:attrName>
                                        </p:attrNameLst>
                                      </p:cBhvr>
                                      <p:tavLst>
                                        <p:tav tm="0">
                                          <p:val>
                                            <p:strVal val="#ppt_h"/>
                                          </p:val>
                                        </p:tav>
                                        <p:tav tm="100000">
                                          <p:val>
                                            <p:strVal val="#ppt_h"/>
                                          </p:val>
                                        </p:tav>
                                      </p:tavLst>
                                    </p:anim>
                                  </p:childTnLst>
                                </p:cTn>
                              </p:par>
                              <p:par>
                                <p:cTn id="15" presetID="45"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2000"/>
                                        <p:tgtEl>
                                          <p:spTgt spid="7"/>
                                        </p:tgtEl>
                                      </p:cBhvr>
                                    </p:animEffect>
                                    <p:anim calcmode="lin" valueType="num">
                                      <p:cBhvr>
                                        <p:cTn id="18" dur="2000" fill="hold"/>
                                        <p:tgtEl>
                                          <p:spTgt spid="7"/>
                                        </p:tgtEl>
                                        <p:attrNameLst>
                                          <p:attrName>ppt_w</p:attrName>
                                        </p:attrNameLst>
                                      </p:cBhvr>
                                      <p:tavLst>
                                        <p:tav tm="0" fmla="#ppt_w*sin(2.5*pi*$)">
                                          <p:val>
                                            <p:fltVal val="0"/>
                                          </p:val>
                                        </p:tav>
                                        <p:tav tm="100000">
                                          <p:val>
                                            <p:fltVal val="1"/>
                                          </p:val>
                                        </p:tav>
                                      </p:tavLst>
                                    </p:anim>
                                    <p:anim calcmode="lin" valueType="num">
                                      <p:cBhvr>
                                        <p:cTn id="19" dur="2000" fill="hold"/>
                                        <p:tgtEl>
                                          <p:spTgt spid="7"/>
                                        </p:tgtEl>
                                        <p:attrNameLst>
                                          <p:attrName>ppt_h</p:attrName>
                                        </p:attrNameLst>
                                      </p:cBhvr>
                                      <p:tavLst>
                                        <p:tav tm="0">
                                          <p:val>
                                            <p:strVal val="#ppt_h"/>
                                          </p:val>
                                        </p:tav>
                                        <p:tav tm="100000">
                                          <p:val>
                                            <p:strVal val="#ppt_h"/>
                                          </p:val>
                                        </p:tav>
                                      </p:tavLst>
                                    </p:anim>
                                  </p:childTnLst>
                                </p:cTn>
                              </p:par>
                              <p:par>
                                <p:cTn id="20" presetID="45"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2000"/>
                                        <p:tgtEl>
                                          <p:spTgt spid="9"/>
                                        </p:tgtEl>
                                      </p:cBhvr>
                                    </p:animEffect>
                                    <p:anim calcmode="lin" valueType="num">
                                      <p:cBhvr>
                                        <p:cTn id="23" dur="2000" fill="hold"/>
                                        <p:tgtEl>
                                          <p:spTgt spid="9"/>
                                        </p:tgtEl>
                                        <p:attrNameLst>
                                          <p:attrName>ppt_w</p:attrName>
                                        </p:attrNameLst>
                                      </p:cBhvr>
                                      <p:tavLst>
                                        <p:tav tm="0" fmla="#ppt_w*sin(2.5*pi*$)">
                                          <p:val>
                                            <p:fltVal val="0"/>
                                          </p:val>
                                        </p:tav>
                                        <p:tav tm="100000">
                                          <p:val>
                                            <p:fltVal val="1"/>
                                          </p:val>
                                        </p:tav>
                                      </p:tavLst>
                                    </p:anim>
                                    <p:anim calcmode="lin" valueType="num">
                                      <p:cBhvr>
                                        <p:cTn id="24"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5"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1000" fill="hold"/>
                                        <p:tgtEl>
                                          <p:spTgt spid="10"/>
                                        </p:tgtEl>
                                        <p:attrNameLst>
                                          <p:attrName>ppt_w</p:attrName>
                                        </p:attrNameLst>
                                      </p:cBhvr>
                                      <p:tavLst>
                                        <p:tav tm="0">
                                          <p:val>
                                            <p:fltVal val="0"/>
                                          </p:val>
                                        </p:tav>
                                        <p:tav tm="100000">
                                          <p:val>
                                            <p:strVal val="#ppt_w"/>
                                          </p:val>
                                        </p:tav>
                                      </p:tavLst>
                                    </p:anim>
                                    <p:anim calcmode="lin" valueType="num">
                                      <p:cBhvr>
                                        <p:cTn id="30" dur="1000" fill="hold"/>
                                        <p:tgtEl>
                                          <p:spTgt spid="10"/>
                                        </p:tgtEl>
                                        <p:attrNameLst>
                                          <p:attrName>ppt_h</p:attrName>
                                        </p:attrNameLst>
                                      </p:cBhvr>
                                      <p:tavLst>
                                        <p:tav tm="0">
                                          <p:val>
                                            <p:fltVal val="0"/>
                                          </p:val>
                                        </p:tav>
                                        <p:tav tm="100000">
                                          <p:val>
                                            <p:strVal val="#ppt_h"/>
                                          </p:val>
                                        </p:tav>
                                      </p:tavLst>
                                    </p:anim>
                                    <p:anim calcmode="lin" valueType="num">
                                      <p:cBhvr>
                                        <p:cTn id="31" dur="1000" fill="hold"/>
                                        <p:tgtEl>
                                          <p:spTgt spid="10"/>
                                        </p:tgtEl>
                                        <p:attrNameLst>
                                          <p:attrName>ppt_x</p:attrName>
                                        </p:attrNameLst>
                                      </p:cBhvr>
                                      <p:tavLst>
                                        <p:tav tm="0" fmla="#ppt_x+(cos(-2*pi*(1-$))*-#ppt_x-sin(-2*pi*(1-$))*(1-#ppt_y))*(1-$)">
                                          <p:val>
                                            <p:fltVal val="0"/>
                                          </p:val>
                                        </p:tav>
                                        <p:tav tm="100000">
                                          <p:val>
                                            <p:fltVal val="1"/>
                                          </p:val>
                                        </p:tav>
                                      </p:tavLst>
                                    </p:anim>
                                    <p:anim calcmode="lin" valueType="num">
                                      <p:cBhvr>
                                        <p:cTn id="32" dur="1000" fill="hold"/>
                                        <p:tgtEl>
                                          <p:spTgt spid="1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495300" y="1828800"/>
            <a:ext cx="8229600" cy="1219200"/>
          </a:xfrm>
          <a:solidFill>
            <a:srgbClr val="FFC000"/>
          </a:solidFill>
        </p:spPr>
        <p:txBody>
          <a:bodyPr>
            <a:normAutofit fontScale="92500" lnSpcReduction="10000"/>
          </a:bodyPr>
          <a:lstStyle/>
          <a:p>
            <a:pPr eaLnBrk="1" hangingPunct="1">
              <a:buFontTx/>
              <a:buNone/>
            </a:pPr>
            <a:endParaRPr lang="bn-BD" altLang="en-US" dirty="0" smtClean="0">
              <a:cs typeface="Vrinda" panose="020B0502040204020203" pitchFamily="34" charset="0"/>
            </a:endParaRPr>
          </a:p>
          <a:p>
            <a:pPr eaLnBrk="1" hangingPunct="1">
              <a:buFontTx/>
              <a:buNone/>
            </a:pPr>
            <a:r>
              <a:rPr lang="en-US" altLang="en-US" dirty="0" smtClean="0">
                <a:latin typeface="NikoshBAN" panose="02000000000000000000" pitchFamily="2" charset="0"/>
                <a:cs typeface="NikoshBAN" panose="02000000000000000000" pitchFamily="2" charset="0"/>
              </a:rPr>
              <a:t>         ১৯৫৪ </a:t>
            </a:r>
            <a:r>
              <a:rPr lang="en-US" altLang="en-US" dirty="0" err="1" smtClean="0">
                <a:latin typeface="NikoshBAN" panose="02000000000000000000" pitchFamily="2" charset="0"/>
                <a:cs typeface="NikoshBAN" panose="02000000000000000000" pitchFamily="2" charset="0"/>
              </a:rPr>
              <a:t>সালের</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পূর্ব</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বাংলা</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প্রাদেশিক</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নির্বাচন</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স্বাধীন</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বাংলাদেশের</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অভ্যুদ্বয়ে</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গুরুত্বপূর্ন</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ভূমিকা</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ছিল</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বিশ্লেষন</a:t>
            </a:r>
            <a:r>
              <a:rPr lang="en-US" altLang="en-US" dirty="0" smtClean="0">
                <a:latin typeface="NikoshBAN" panose="02000000000000000000" pitchFamily="2" charset="0"/>
                <a:cs typeface="NikoshBAN" panose="02000000000000000000" pitchFamily="2" charset="0"/>
              </a:rPr>
              <a:t> </a:t>
            </a:r>
            <a:r>
              <a:rPr lang="en-US" altLang="en-US" dirty="0" err="1" smtClean="0">
                <a:latin typeface="NikoshBAN" panose="02000000000000000000" pitchFamily="2" charset="0"/>
                <a:cs typeface="NikoshBAN" panose="02000000000000000000" pitchFamily="2" charset="0"/>
              </a:rPr>
              <a:t>কর</a:t>
            </a:r>
            <a:r>
              <a:rPr lang="en-US" altLang="en-US" dirty="0" smtClean="0">
                <a:latin typeface="NikoshBAN" panose="02000000000000000000" pitchFamily="2" charset="0"/>
                <a:cs typeface="NikoshBAN" panose="02000000000000000000" pitchFamily="2" charset="0"/>
              </a:rPr>
              <a:t>।</a:t>
            </a:r>
          </a:p>
        </p:txBody>
      </p:sp>
      <p:pic>
        <p:nvPicPr>
          <p:cNvPr id="39941" name="Picture 5" descr="গ্রামের এর চিত্র ফলাফল"/>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4038600"/>
            <a:ext cx="9144000" cy="2819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61" name="AutoShape 25"/>
          <p:cNvSpPr>
            <a:spLocks noChangeArrowheads="1"/>
          </p:cNvSpPr>
          <p:nvPr/>
        </p:nvSpPr>
        <p:spPr bwMode="auto">
          <a:xfrm>
            <a:off x="1752600" y="304800"/>
            <a:ext cx="5715000" cy="15240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41C3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bn-BD" altLang="en-US" sz="4400" b="1">
                <a:solidFill>
                  <a:schemeClr val="tx2"/>
                </a:solidFill>
                <a:cs typeface="Vrinda" panose="020B0502040204020203" pitchFamily="34" charset="0"/>
              </a:rPr>
              <a:t>বাড়ির কাজ</a:t>
            </a:r>
            <a:endParaRPr lang="en-US" altLang="en-US" sz="4400" b="1">
              <a:solidFill>
                <a:schemeClr val="tx2"/>
              </a:solidFill>
              <a:cs typeface="Vrinda" panose="020B0502040204020203" pitchFamily="34" charset="0"/>
            </a:endParaRPr>
          </a:p>
        </p:txBody>
      </p:sp>
      <p:pic>
        <p:nvPicPr>
          <p:cNvPr id="39963" name="Picture 27" descr="ফুল এর চিত্র ফলাফল"/>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1752600" cy="160020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65" name="Picture 29" descr="ফুল এর চিত্র ফলাফল"/>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7600" y="228600"/>
            <a:ext cx="1676400" cy="160020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48117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9939">
                                            <p:txEl>
                                              <p:pRg st="1" end="1"/>
                                            </p:txEl>
                                          </p:spTgt>
                                        </p:tgtEl>
                                        <p:attrNameLst>
                                          <p:attrName>style.visibility</p:attrName>
                                        </p:attrNameLst>
                                      </p:cBhvr>
                                      <p:to>
                                        <p:strVal val="visible"/>
                                      </p:to>
                                    </p:set>
                                    <p:anim calcmode="lin" valueType="num">
                                      <p:cBhvr>
                                        <p:cTn id="7" dur="1000" fill="hold"/>
                                        <p:tgtEl>
                                          <p:spTgt spid="39939">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9939">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9939">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99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8457406" y="2837656"/>
            <a:ext cx="4966369" cy="1979920"/>
            <a:chOff x="3752169" y="2913856"/>
            <a:chExt cx="7873774" cy="2514600"/>
          </a:xfrm>
        </p:grpSpPr>
        <p:grpSp>
          <p:nvGrpSpPr>
            <p:cNvPr id="5" name="Group 4"/>
            <p:cNvGrpSpPr/>
            <p:nvPr/>
          </p:nvGrpSpPr>
          <p:grpSpPr>
            <a:xfrm>
              <a:off x="3752169" y="3980656"/>
              <a:ext cx="7873774" cy="1447800"/>
              <a:chOff x="838200" y="4285456"/>
              <a:chExt cx="11023284" cy="1971675"/>
            </a:xfrm>
          </p:grpSpPr>
          <p:sp>
            <p:nvSpPr>
              <p:cNvPr id="7" name="Rounded Rectangle 6"/>
              <p:cNvSpPr/>
              <p:nvPr/>
            </p:nvSpPr>
            <p:spPr>
              <a:xfrm>
                <a:off x="4119563" y="4285456"/>
                <a:ext cx="7741921" cy="1038475"/>
              </a:xfrm>
              <a:prstGeom prst="roundRect">
                <a:avLst/>
              </a:prstGeom>
              <a:no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6299" dirty="0" err="1">
                    <a:ln w="0">
                      <a:solidFill>
                        <a:srgbClr val="FFFF00"/>
                      </a:solidFill>
                    </a:ln>
                    <a:solidFill>
                      <a:srgbClr val="FF0000"/>
                    </a:solidFill>
                    <a:effectLst>
                      <a:outerShdw blurRad="38100" dist="19050" dir="2700000" algn="tl" rotWithShape="0">
                        <a:schemeClr val="dk1">
                          <a:alpha val="40000"/>
                        </a:schemeClr>
                      </a:outerShdw>
                    </a:effectLst>
                    <a:latin typeface="Nikosh" panose="02000000000000000000" pitchFamily="2" charset="0"/>
                    <a:cs typeface="Nikosh" panose="02000000000000000000" pitchFamily="2" charset="0"/>
                  </a:rPr>
                  <a:t>সবাইকে</a:t>
                </a:r>
                <a:r>
                  <a:rPr lang="en-US" sz="6299" dirty="0">
                    <a:ln w="0">
                      <a:solidFill>
                        <a:srgbClr val="FFFF00"/>
                      </a:solidFill>
                    </a:ln>
                    <a:solidFill>
                      <a:srgbClr val="FF0000"/>
                    </a:solidFill>
                    <a:effectLst>
                      <a:outerShdw blurRad="38100" dist="19050" dir="2700000" algn="tl" rotWithShape="0">
                        <a:schemeClr val="dk1">
                          <a:alpha val="40000"/>
                        </a:schemeClr>
                      </a:outerShdw>
                    </a:effectLst>
                    <a:latin typeface="Nikosh" panose="02000000000000000000" pitchFamily="2" charset="0"/>
                    <a:cs typeface="Nikosh" panose="02000000000000000000" pitchFamily="2" charset="0"/>
                  </a:rPr>
                  <a:t> </a:t>
                </a:r>
                <a:r>
                  <a:rPr lang="en-US" sz="6299" dirty="0" err="1">
                    <a:ln w="0">
                      <a:solidFill>
                        <a:srgbClr val="FFFF00"/>
                      </a:solidFill>
                    </a:ln>
                    <a:solidFill>
                      <a:srgbClr val="FF0000"/>
                    </a:solidFill>
                    <a:effectLst>
                      <a:outerShdw blurRad="38100" dist="19050" dir="2700000" algn="tl" rotWithShape="0">
                        <a:schemeClr val="dk1">
                          <a:alpha val="40000"/>
                        </a:schemeClr>
                      </a:outerShdw>
                    </a:effectLst>
                    <a:latin typeface="Nikosh" panose="02000000000000000000" pitchFamily="2" charset="0"/>
                    <a:cs typeface="Nikosh" panose="02000000000000000000" pitchFamily="2" charset="0"/>
                  </a:rPr>
                  <a:t>ধন্যবাদ</a:t>
                </a:r>
                <a:endParaRPr lang="en-GB" sz="6299" dirty="0">
                  <a:ln w="0">
                    <a:solidFill>
                      <a:srgbClr val="FFFF00"/>
                    </a:solidFill>
                  </a:ln>
                  <a:solidFill>
                    <a:srgbClr val="FF0000"/>
                  </a:solidFill>
                  <a:effectLst>
                    <a:outerShdw blurRad="38100" dist="19050" dir="2700000" algn="tl" rotWithShape="0">
                      <a:schemeClr val="dk1">
                        <a:alpha val="40000"/>
                      </a:schemeClr>
                    </a:outerShdw>
                  </a:effectLst>
                  <a:latin typeface="Nikosh" panose="02000000000000000000" pitchFamily="2" charset="0"/>
                  <a:cs typeface="Nikosh" panose="02000000000000000000" pitchFamily="2"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4285456"/>
                <a:ext cx="4086225" cy="1971675"/>
              </a:xfrm>
              <a:prstGeom prst="ellipse">
                <a:avLst/>
              </a:prstGeom>
              <a:ln>
                <a:noFill/>
              </a:ln>
              <a:effectLst>
                <a:softEdge rad="112500"/>
              </a:effectLst>
            </p:spPr>
          </p:pic>
        </p:gr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2913856"/>
              <a:ext cx="1676400" cy="1371600"/>
            </a:xfrm>
            <a:prstGeom prst="rect">
              <a:avLst/>
            </a:prstGeom>
          </p:spPr>
        </p:pic>
      </p:grpSp>
    </p:spTree>
    <p:extLst>
      <p:ext uri="{BB962C8B-B14F-4D97-AF65-F5344CB8AC3E}">
        <p14:creationId xmlns:p14="http://schemas.microsoft.com/office/powerpoint/2010/main" val="30394811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repeatCount="indefinite" accel="50000" decel="50000" fill="hold" nodeType="afterEffect">
                                  <p:stCondLst>
                                    <p:cond delay="0"/>
                                  </p:stCondLst>
                                  <p:childTnLst>
                                    <p:animMotion origin="layout" path="M -0.22847 0.00579 L -0.62934 0.04236 " pathEditMode="relative" rAng="0" ptsTypes="AA">
                                      <p:cBhvr>
                                        <p:cTn id="6" dur="5000" fill="hold"/>
                                        <p:tgtEl>
                                          <p:spTgt spid="4"/>
                                        </p:tgtEl>
                                        <p:attrNameLst>
                                          <p:attrName>ppt_x</p:attrName>
                                          <p:attrName>ppt_y</p:attrName>
                                        </p:attrNameLst>
                                      </p:cBhvr>
                                      <p:rCtr x="-20052" y="182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4495800" cy="944562"/>
          </a:xfrm>
          <a:solidFill>
            <a:srgbClr val="92D050"/>
          </a:solidFill>
        </p:spPr>
        <p:txBody>
          <a:bodyPr>
            <a:normAutofit/>
          </a:bodyPr>
          <a:lstStyle/>
          <a:p>
            <a:pPr algn="ctr"/>
            <a:r>
              <a:rPr lang="bn-BD" dirty="0" smtClean="0">
                <a:latin typeface="Nikosh" pitchFamily="2" charset="0"/>
                <a:cs typeface="Nikosh" pitchFamily="2" charset="0"/>
              </a:rPr>
              <a:t> </a:t>
            </a:r>
            <a:r>
              <a:rPr lang="bn-BD" dirty="0" smtClean="0">
                <a:solidFill>
                  <a:srgbClr val="FF0000"/>
                </a:solidFill>
                <a:latin typeface="Nikosh" pitchFamily="2" charset="0"/>
                <a:cs typeface="Nikosh" pitchFamily="2" charset="0"/>
              </a:rPr>
              <a:t>শিক্ষক পরিচিতি </a:t>
            </a:r>
            <a:endParaRPr lang="en-US" dirty="0">
              <a:solidFill>
                <a:srgbClr val="FF0000"/>
              </a:solidFill>
              <a:latin typeface="Nikosh" pitchFamily="2" charset="0"/>
              <a:cs typeface="Nikosh" pitchFamily="2" charset="0"/>
            </a:endParaRPr>
          </a:p>
        </p:txBody>
      </p:sp>
      <p:grpSp>
        <p:nvGrpSpPr>
          <p:cNvPr id="26" name="Group 25"/>
          <p:cNvGrpSpPr/>
          <p:nvPr/>
        </p:nvGrpSpPr>
        <p:grpSpPr>
          <a:xfrm>
            <a:off x="189213" y="1524000"/>
            <a:ext cx="8931139" cy="4081555"/>
            <a:chOff x="60459" y="1481043"/>
            <a:chExt cx="8931139" cy="4081555"/>
          </a:xfrm>
        </p:grpSpPr>
        <p:sp>
          <p:nvSpPr>
            <p:cNvPr id="4" name="Bevel 3"/>
            <p:cNvSpPr/>
            <p:nvPr/>
          </p:nvSpPr>
          <p:spPr>
            <a:xfrm>
              <a:off x="60459" y="1481043"/>
              <a:ext cx="8931139" cy="4081555"/>
            </a:xfrm>
            <a:prstGeom prst="bevel">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5" name="TextBox 4"/>
            <p:cNvSpPr txBox="1"/>
            <p:nvPr/>
          </p:nvSpPr>
          <p:spPr>
            <a:xfrm>
              <a:off x="792230" y="2152215"/>
              <a:ext cx="3733799" cy="2739212"/>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bn-BD" sz="3200" dirty="0" smtClean="0">
                  <a:solidFill>
                    <a:srgbClr val="002060"/>
                  </a:solidFill>
                  <a:latin typeface="Nikosh" pitchFamily="2" charset="0"/>
                  <a:cs typeface="Nikosh" pitchFamily="2" charset="0"/>
                </a:rPr>
                <a:t>মোঃ </a:t>
              </a:r>
              <a:r>
                <a:rPr lang="en-US" sz="3200" dirty="0" err="1" smtClean="0">
                  <a:solidFill>
                    <a:srgbClr val="002060"/>
                  </a:solidFill>
                  <a:latin typeface="Nikosh" pitchFamily="2" charset="0"/>
                  <a:cs typeface="Nikosh" pitchFamily="2" charset="0"/>
                </a:rPr>
                <a:t>মোস্তাফিজুর</a:t>
              </a:r>
              <a:r>
                <a:rPr lang="en-US" sz="3200" dirty="0" smtClean="0">
                  <a:solidFill>
                    <a:srgbClr val="002060"/>
                  </a:solidFill>
                  <a:latin typeface="Nikosh" pitchFamily="2" charset="0"/>
                  <a:cs typeface="Nikosh" pitchFamily="2" charset="0"/>
                </a:rPr>
                <a:t> </a:t>
              </a:r>
              <a:r>
                <a:rPr lang="en-US" sz="3200" dirty="0" err="1" smtClean="0">
                  <a:solidFill>
                    <a:srgbClr val="002060"/>
                  </a:solidFill>
                  <a:latin typeface="Nikosh" pitchFamily="2" charset="0"/>
                  <a:cs typeface="Nikosh" pitchFamily="2" charset="0"/>
                </a:rPr>
                <a:t>রহমান</a:t>
              </a:r>
              <a:r>
                <a:rPr lang="en-US" sz="3200" dirty="0" smtClean="0">
                  <a:solidFill>
                    <a:srgbClr val="002060"/>
                  </a:solidFill>
                  <a:latin typeface="Nikosh" pitchFamily="2" charset="0"/>
                  <a:cs typeface="Nikosh" pitchFamily="2" charset="0"/>
                </a:rPr>
                <a:t> </a:t>
              </a:r>
            </a:p>
            <a:p>
              <a:pPr algn="ctr"/>
              <a:r>
                <a:rPr lang="bn-BD" sz="2400" dirty="0" smtClean="0">
                  <a:latin typeface="Nikosh" pitchFamily="2" charset="0"/>
                  <a:cs typeface="Nikosh" pitchFamily="2" charset="0"/>
                </a:rPr>
                <a:t>এম এস এস রাষ্ট্রবিজ্ঞান</a:t>
              </a:r>
            </a:p>
            <a:p>
              <a:pPr algn="ctr"/>
              <a:r>
                <a:rPr lang="bn-BD" sz="2400" dirty="0" smtClean="0">
                  <a:latin typeface="Nikosh" pitchFamily="2" charset="0"/>
                  <a:cs typeface="Nikosh" pitchFamily="2" charset="0"/>
                </a:rPr>
                <a:t>প্রভাষক</a:t>
              </a:r>
            </a:p>
            <a:p>
              <a:pPr algn="ctr"/>
              <a:r>
                <a:rPr lang="en-US" sz="2400" dirty="0" err="1" smtClean="0">
                  <a:latin typeface="Nikosh" pitchFamily="2" charset="0"/>
                  <a:cs typeface="Nikosh" pitchFamily="2" charset="0"/>
                </a:rPr>
                <a:t>পানিয়া</a:t>
              </a:r>
              <a:r>
                <a:rPr lang="en-US" sz="2400" dirty="0" smtClean="0">
                  <a:latin typeface="Nikosh" pitchFamily="2" charset="0"/>
                  <a:cs typeface="Nikosh" pitchFamily="2" charset="0"/>
                </a:rPr>
                <a:t> </a:t>
              </a:r>
              <a:r>
                <a:rPr lang="en-US" sz="2400" dirty="0" err="1" smtClean="0">
                  <a:latin typeface="Nikosh" pitchFamily="2" charset="0"/>
                  <a:cs typeface="Nikosh" pitchFamily="2" charset="0"/>
                </a:rPr>
                <a:t>নরদাশ</a:t>
              </a:r>
              <a:r>
                <a:rPr lang="en-US" sz="2400" dirty="0" smtClean="0">
                  <a:latin typeface="Nikosh" pitchFamily="2" charset="0"/>
                  <a:cs typeface="Nikosh" pitchFamily="2" charset="0"/>
                </a:rPr>
                <a:t> </a:t>
              </a:r>
              <a:r>
                <a:rPr lang="en-US" sz="2400" dirty="0" err="1" smtClean="0">
                  <a:latin typeface="Nikosh" pitchFamily="2" charset="0"/>
                  <a:cs typeface="Nikosh" pitchFamily="2" charset="0"/>
                </a:rPr>
                <a:t>ডিগ্রী</a:t>
              </a:r>
              <a:r>
                <a:rPr lang="en-US" sz="2400" dirty="0" smtClean="0">
                  <a:latin typeface="Nikosh" pitchFamily="2" charset="0"/>
                  <a:cs typeface="Nikosh" pitchFamily="2" charset="0"/>
                </a:rPr>
                <a:t> </a:t>
              </a:r>
              <a:r>
                <a:rPr lang="en-US" sz="2400" dirty="0" err="1" smtClean="0">
                  <a:latin typeface="Nikosh" pitchFamily="2" charset="0"/>
                  <a:cs typeface="Nikosh" pitchFamily="2" charset="0"/>
                </a:rPr>
                <a:t>কলেজ</a:t>
              </a:r>
              <a:endParaRPr lang="bn-BD" sz="2400" dirty="0" smtClean="0">
                <a:latin typeface="Nikosh" pitchFamily="2" charset="0"/>
                <a:cs typeface="Nikosh" pitchFamily="2" charset="0"/>
              </a:endParaRPr>
            </a:p>
            <a:p>
              <a:pPr algn="ctr"/>
              <a:r>
                <a:rPr lang="en-US" sz="2400" dirty="0" err="1" smtClean="0">
                  <a:latin typeface="Nikosh" pitchFamily="2" charset="0"/>
                  <a:cs typeface="Nikosh" pitchFamily="2" charset="0"/>
                </a:rPr>
                <a:t>বাগমারা</a:t>
              </a:r>
              <a:r>
                <a:rPr lang="en-US" sz="2400" dirty="0" smtClean="0">
                  <a:latin typeface="Nikosh" pitchFamily="2" charset="0"/>
                  <a:cs typeface="Nikosh" pitchFamily="2" charset="0"/>
                </a:rPr>
                <a:t>, </a:t>
              </a:r>
              <a:r>
                <a:rPr lang="bn-BD" sz="2400" dirty="0" smtClean="0">
                  <a:latin typeface="Nikosh" pitchFamily="2" charset="0"/>
                  <a:cs typeface="Nikosh" pitchFamily="2" charset="0"/>
                </a:rPr>
                <a:t> রাজশাহী</a:t>
              </a:r>
            </a:p>
            <a:p>
              <a:pPr algn="ctr"/>
              <a:r>
                <a:rPr lang="en-US" sz="2400" dirty="0" smtClean="0">
                  <a:latin typeface="Nikosh" pitchFamily="2" charset="0"/>
                  <a:cs typeface="Nikosh" pitchFamily="2" charset="0"/>
                </a:rPr>
                <a:t>01912-866950</a:t>
              </a:r>
              <a:endParaRPr lang="bn-BD" sz="2400" dirty="0" smtClean="0">
                <a:latin typeface="Nikosh" pitchFamily="2" charset="0"/>
                <a:cs typeface="Nikosh" pitchFamily="2" charset="0"/>
              </a:endParaRPr>
            </a:p>
            <a:p>
              <a:pPr algn="ctr"/>
              <a:r>
                <a:rPr lang="en-US" sz="2000" dirty="0" smtClean="0">
                  <a:latin typeface="Nikosh" pitchFamily="2" charset="0"/>
                  <a:cs typeface="Nikosh" pitchFamily="2" charset="0"/>
                </a:rPr>
                <a:t> </a:t>
              </a:r>
              <a:endParaRPr lang="en-US" sz="2000" dirty="0">
                <a:latin typeface="Nikosh" pitchFamily="2" charset="0"/>
                <a:cs typeface="Nikosh" pitchFamily="2" charset="0"/>
              </a:endParaRPr>
            </a:p>
          </p:txBody>
        </p:sp>
        <p:pic>
          <p:nvPicPr>
            <p:cNvPr id="20" name="Content Placeholder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7054" y="2152215"/>
              <a:ext cx="3044946" cy="2838247"/>
            </a:xfrm>
            <a:prstGeom prst="ellipse">
              <a:avLst/>
            </a:prstGeom>
            <a:ln/>
          </p:spPr>
          <p:style>
            <a:lnRef idx="1">
              <a:schemeClr val="accent3"/>
            </a:lnRef>
            <a:fillRef idx="3">
              <a:schemeClr val="accent3"/>
            </a:fillRef>
            <a:effectRef idx="2">
              <a:schemeClr val="accent3"/>
            </a:effectRef>
            <a:fontRef idx="minor">
              <a:schemeClr val="lt1"/>
            </a:fontRef>
          </p:style>
        </p:pic>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2000"/>
                                        <p:tgtEl>
                                          <p:spTgt spid="26"/>
                                        </p:tgtEl>
                                      </p:cBhvr>
                                    </p:animEffect>
                                    <p:anim calcmode="lin" valueType="num">
                                      <p:cBhvr>
                                        <p:cTn id="8" dur="2000" fill="hold"/>
                                        <p:tgtEl>
                                          <p:spTgt spid="26"/>
                                        </p:tgtEl>
                                        <p:attrNameLst>
                                          <p:attrName>ppt_w</p:attrName>
                                        </p:attrNameLst>
                                      </p:cBhvr>
                                      <p:tavLst>
                                        <p:tav tm="0" fmla="#ppt_w*sin(2.5*pi*$)">
                                          <p:val>
                                            <p:fltVal val="0"/>
                                          </p:val>
                                        </p:tav>
                                        <p:tav tm="100000">
                                          <p:val>
                                            <p:fltVal val="1"/>
                                          </p:val>
                                        </p:tav>
                                      </p:tavLst>
                                    </p:anim>
                                    <p:anim calcmode="lin" valueType="num">
                                      <p:cBhvr>
                                        <p:cTn id="9" dur="2000" fill="hold"/>
                                        <p:tgtEl>
                                          <p:spTgt spid="2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rgbClr val="92D050"/>
          </a:fgClr>
          <a:bgClr>
            <a:srgbClr val="FFFF00"/>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0" y="2915587"/>
            <a:ext cx="5943600" cy="3124200"/>
          </a:xfrm>
          <a:solidFill>
            <a:srgbClr val="FF0000"/>
          </a:solidFill>
        </p:spPr>
        <p:txBody>
          <a:bodyPr>
            <a:normAutofit/>
          </a:bodyPr>
          <a:lstStyle/>
          <a:p>
            <a:pPr algn="ctr">
              <a:buNone/>
            </a:pPr>
            <a:r>
              <a:rPr lang="bn-BD" sz="4400" dirty="0" smtClean="0">
                <a:latin typeface="Nikosh" pitchFamily="2" charset="0"/>
                <a:cs typeface="Nikosh" pitchFamily="2" charset="0"/>
              </a:rPr>
              <a:t>শ্রেনীঃ দ্বাদশ </a:t>
            </a:r>
          </a:p>
          <a:p>
            <a:pPr algn="ctr">
              <a:buNone/>
            </a:pPr>
            <a:r>
              <a:rPr lang="bn-BD" sz="4400" dirty="0" smtClean="0">
                <a:latin typeface="Nikosh" pitchFamily="2" charset="0"/>
                <a:cs typeface="Nikosh" pitchFamily="2" charset="0"/>
              </a:rPr>
              <a:t>পৌরনীতি ও সুশাসন</a:t>
            </a:r>
          </a:p>
          <a:p>
            <a:pPr algn="ctr">
              <a:buNone/>
            </a:pPr>
            <a:r>
              <a:rPr lang="bn-BD" sz="4400" dirty="0" smtClean="0">
                <a:latin typeface="Nikosh" pitchFamily="2" charset="0"/>
                <a:cs typeface="Nikosh" pitchFamily="2" charset="0"/>
              </a:rPr>
              <a:t>সময়ঃ ৪৫ মিনিট  </a:t>
            </a:r>
            <a:r>
              <a:rPr lang="bn-BD" dirty="0" smtClean="0">
                <a:latin typeface="Nikosh" pitchFamily="2" charset="0"/>
                <a:cs typeface="Nikosh" pitchFamily="2" charset="0"/>
              </a:rPr>
              <a:t>                   </a:t>
            </a:r>
          </a:p>
        </p:txBody>
      </p:sp>
      <p:sp>
        <p:nvSpPr>
          <p:cNvPr id="2" name="Title 1"/>
          <p:cNvSpPr>
            <a:spLocks noGrp="1"/>
          </p:cNvSpPr>
          <p:nvPr>
            <p:ph type="title"/>
          </p:nvPr>
        </p:nvSpPr>
        <p:spPr>
          <a:xfrm>
            <a:off x="2057400" y="274638"/>
            <a:ext cx="4572000" cy="1143000"/>
          </a:xfrm>
          <a:solidFill>
            <a:srgbClr val="92D050"/>
          </a:solidFill>
        </p:spPr>
        <p:txBody>
          <a:bodyPr/>
          <a:lstStyle/>
          <a:p>
            <a:pPr algn="ctr"/>
            <a:r>
              <a:rPr lang="bn-BD" dirty="0" smtClean="0">
                <a:latin typeface="Nikosh" pitchFamily="2" charset="0"/>
                <a:cs typeface="Nikosh" pitchFamily="2" charset="0"/>
              </a:rPr>
              <a:t>  পাঠ পরিচিতি</a:t>
            </a:r>
            <a:endParaRPr lang="en-US" dirty="0">
              <a:latin typeface="Nikosh" pitchFamily="2" charset="0"/>
              <a:cs typeface="Nikosh" pitchFamily="2" charset="0"/>
            </a:endParaRPr>
          </a:p>
        </p:txBody>
      </p:sp>
      <p:sp>
        <p:nvSpPr>
          <p:cNvPr id="4" name="Down Arrow 3"/>
          <p:cNvSpPr/>
          <p:nvPr/>
        </p:nvSpPr>
        <p:spPr>
          <a:xfrm>
            <a:off x="3916681" y="1417638"/>
            <a:ext cx="1493519" cy="1477962"/>
          </a:xfrm>
          <a:prstGeom prst="down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anim calcmode="lin" valueType="num">
                                      <p:cBhvr>
                                        <p:cTn id="18"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057400"/>
            <a:ext cx="8382000" cy="2057400"/>
          </a:xfrm>
          <a:solidFill>
            <a:schemeClr val="bg2">
              <a:lumMod val="75000"/>
            </a:schemeClr>
          </a:solidFill>
        </p:spPr>
        <p:txBody>
          <a:bodyPr>
            <a:normAutofit/>
          </a:bodyPr>
          <a:lstStyle/>
          <a:p>
            <a:pPr algn="ctr">
              <a:buNone/>
            </a:pPr>
            <a:r>
              <a:rPr lang="bn-BD" sz="5400" dirty="0" smtClean="0">
                <a:solidFill>
                  <a:schemeClr val="bg1"/>
                </a:solidFill>
                <a:latin typeface="Nikosh" pitchFamily="2" charset="0"/>
                <a:cs typeface="Nikosh" pitchFamily="2" charset="0"/>
              </a:rPr>
              <a:t>আধ্যায়ঃ ২ </a:t>
            </a:r>
            <a:r>
              <a:rPr lang="bn-BD" sz="4000" dirty="0" smtClean="0">
                <a:solidFill>
                  <a:schemeClr val="bg1"/>
                </a:solidFill>
                <a:latin typeface="Nikosh" pitchFamily="2" charset="0"/>
                <a:cs typeface="Nikosh" pitchFamily="2" charset="0"/>
              </a:rPr>
              <a:t> </a:t>
            </a:r>
            <a:r>
              <a:rPr lang="bn-BD" sz="2000" dirty="0" smtClean="0">
                <a:solidFill>
                  <a:schemeClr val="bg1"/>
                </a:solidFill>
                <a:latin typeface="Nikosh" pitchFamily="2" charset="0"/>
                <a:cs typeface="Nikosh" pitchFamily="2" charset="0"/>
              </a:rPr>
              <a:t> </a:t>
            </a:r>
            <a:endParaRPr lang="bn-BD" sz="5400" dirty="0" smtClean="0">
              <a:solidFill>
                <a:schemeClr val="bg1"/>
              </a:solidFill>
              <a:latin typeface="Nikosh" pitchFamily="2" charset="0"/>
              <a:cs typeface="Nikosh" pitchFamily="2" charset="0"/>
            </a:endParaRPr>
          </a:p>
          <a:p>
            <a:pPr algn="ctr">
              <a:buNone/>
            </a:pPr>
            <a:r>
              <a:rPr lang="bn-BD" sz="2400" dirty="0" smtClean="0">
                <a:solidFill>
                  <a:srgbClr val="FF0000"/>
                </a:solidFill>
                <a:latin typeface="Nikosh" pitchFamily="2" charset="0"/>
                <a:cs typeface="Nikosh" pitchFamily="2" charset="0"/>
              </a:rPr>
              <a:t>আজকের পাঠ/পাঠ ঘোষনা</a:t>
            </a:r>
            <a:r>
              <a:rPr lang="en-US" sz="2400" dirty="0">
                <a:solidFill>
                  <a:srgbClr val="FF0000"/>
                </a:solidFill>
                <a:latin typeface="Nikosh" pitchFamily="2" charset="0"/>
                <a:cs typeface="Nikosh" pitchFamily="2" charset="0"/>
              </a:rPr>
              <a:t> </a:t>
            </a:r>
            <a:r>
              <a:rPr lang="en-US" sz="2400" dirty="0">
                <a:solidFill>
                  <a:srgbClr val="FF0000"/>
                </a:solidFill>
                <a:latin typeface="NikoshBAN" panose="02000000000000000000" pitchFamily="2" charset="0"/>
                <a:cs typeface="NikoshBAN" panose="02000000000000000000" pitchFamily="2" charset="0"/>
              </a:rPr>
              <a:t>:</a:t>
            </a:r>
            <a:endParaRPr lang="en-US" sz="2400" dirty="0" smtClean="0">
              <a:solidFill>
                <a:srgbClr val="FF0000"/>
              </a:solidFill>
              <a:latin typeface="Nikosh" pitchFamily="2" charset="0"/>
              <a:cs typeface="Nikosh" pitchFamily="2" charset="0"/>
            </a:endParaRPr>
          </a:p>
          <a:p>
            <a:pPr algn="ctr">
              <a:buNone/>
            </a:pPr>
            <a:r>
              <a:rPr lang="bn-BD" sz="2400" dirty="0" smtClean="0">
                <a:solidFill>
                  <a:srgbClr val="FF0000"/>
                </a:solidFill>
                <a:latin typeface="Nikosh" pitchFamily="2" charset="0"/>
                <a:cs typeface="Nikosh" pitchFamily="2" charset="0"/>
              </a:rPr>
              <a:t>১৯৫৪ সালের প্রাদেশিক নির্বাচন</a:t>
            </a:r>
            <a:r>
              <a:rPr lang="bn-BD" sz="2400" dirty="0" smtClean="0">
                <a:latin typeface="Nikosh" pitchFamily="2" charset="0"/>
                <a:cs typeface="Nikosh" pitchFamily="2" charset="0"/>
              </a:rPr>
              <a:t>   </a:t>
            </a:r>
          </a:p>
        </p:txBody>
      </p:sp>
      <p:sp>
        <p:nvSpPr>
          <p:cNvPr id="2" name="Title 1"/>
          <p:cNvSpPr>
            <a:spLocks noGrp="1"/>
          </p:cNvSpPr>
          <p:nvPr>
            <p:ph type="title"/>
          </p:nvPr>
        </p:nvSpPr>
        <p:spPr>
          <a:xfrm>
            <a:off x="685800" y="274638"/>
            <a:ext cx="7772400" cy="1143000"/>
          </a:xfrm>
          <a:solidFill>
            <a:srgbClr val="FFFF00"/>
          </a:solidFill>
        </p:spPr>
        <p:txBody>
          <a:bodyPr>
            <a:normAutofit/>
          </a:bodyPr>
          <a:lstStyle/>
          <a:p>
            <a:pPr algn="ctr"/>
            <a:r>
              <a:rPr lang="bn-BD" sz="3200" dirty="0" smtClean="0">
                <a:latin typeface="Nikosh" pitchFamily="2" charset="0"/>
                <a:cs typeface="Nikosh" pitchFamily="2" charset="0"/>
              </a:rPr>
              <a:t> </a:t>
            </a:r>
            <a:r>
              <a:rPr lang="bn-BD" sz="280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Nikosh" pitchFamily="2" charset="0"/>
                <a:cs typeface="Nikosh" pitchFamily="2" charset="0"/>
              </a:rPr>
              <a:t>মুল শিরোনামঃ পাকিস্তান থেকে বাংলাদেশ (১৯৪৭- ১৯৭১)    </a:t>
            </a:r>
            <a:endParaRPr lang="en-US" sz="3200" dirty="0">
              <a:latin typeface="Nikosh" pitchFamily="2" charset="0"/>
              <a:cs typeface="Nikosh" pitchFamily="2"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a:xfrm>
            <a:off x="1066800" y="381000"/>
            <a:ext cx="6629400" cy="1143000"/>
          </a:xfrm>
        </p:spPr>
        <p:style>
          <a:lnRef idx="1">
            <a:schemeClr val="accent2"/>
          </a:lnRef>
          <a:fillRef idx="3">
            <a:schemeClr val="accent2"/>
          </a:fillRef>
          <a:effectRef idx="2">
            <a:schemeClr val="accent2"/>
          </a:effectRef>
          <a:fontRef idx="minor">
            <a:schemeClr val="lt1"/>
          </a:fontRef>
        </p:style>
        <p:txBody>
          <a:bodyPr>
            <a:normAutofit/>
          </a:bodyPr>
          <a:lstStyle/>
          <a:p>
            <a:pPr algn="ctr"/>
            <a:r>
              <a:rPr lang="bn-BD" dirty="0" smtClean="0">
                <a:latin typeface="Nikosh" pitchFamily="2" charset="0"/>
                <a:cs typeface="Nikosh" pitchFamily="2" charset="0"/>
              </a:rPr>
              <a:t>   </a:t>
            </a:r>
            <a:r>
              <a:rPr lang="en-US" dirty="0" err="1" smtClean="0">
                <a:latin typeface="Nikosh" pitchFamily="2" charset="0"/>
                <a:cs typeface="Nikosh" pitchFamily="2" charset="0"/>
              </a:rPr>
              <a:t>পাঠ</a:t>
            </a:r>
            <a:r>
              <a:rPr lang="en-US" dirty="0" smtClean="0">
                <a:latin typeface="Nikosh" pitchFamily="2" charset="0"/>
                <a:cs typeface="Nikosh" pitchFamily="2" charset="0"/>
              </a:rPr>
              <a:t> </a:t>
            </a:r>
            <a:r>
              <a:rPr lang="en-US" dirty="0" err="1" smtClean="0">
                <a:latin typeface="Nikosh" pitchFamily="2" charset="0"/>
                <a:cs typeface="Nikosh" pitchFamily="2" charset="0"/>
              </a:rPr>
              <a:t>শেষে</a:t>
            </a:r>
            <a:r>
              <a:rPr lang="en-US" dirty="0" smtClean="0">
                <a:latin typeface="Nikosh" pitchFamily="2" charset="0"/>
                <a:cs typeface="Nikosh" pitchFamily="2" charset="0"/>
              </a:rPr>
              <a:t> </a:t>
            </a:r>
            <a:r>
              <a:rPr lang="en-US" dirty="0" err="1" smtClean="0">
                <a:latin typeface="Nikosh" pitchFamily="2" charset="0"/>
                <a:cs typeface="Nikosh" pitchFamily="2" charset="0"/>
              </a:rPr>
              <a:t>তোমরা</a:t>
            </a:r>
            <a:r>
              <a:rPr lang="en-US" dirty="0" smtClean="0">
                <a:latin typeface="Nikosh" pitchFamily="2" charset="0"/>
                <a:cs typeface="Nikosh" pitchFamily="2" charset="0"/>
              </a:rPr>
              <a:t> </a:t>
            </a:r>
            <a:r>
              <a:rPr lang="en-US" dirty="0" err="1" smtClean="0">
                <a:latin typeface="Nikosh" pitchFamily="2" charset="0"/>
                <a:cs typeface="Nikosh" pitchFamily="2" charset="0"/>
              </a:rPr>
              <a:t>কি</a:t>
            </a:r>
            <a:r>
              <a:rPr lang="en-US" dirty="0" smtClean="0">
                <a:latin typeface="Nikosh" pitchFamily="2" charset="0"/>
                <a:cs typeface="Nikosh" pitchFamily="2" charset="0"/>
              </a:rPr>
              <a:t> </a:t>
            </a:r>
            <a:r>
              <a:rPr lang="en-US" dirty="0" err="1" smtClean="0">
                <a:latin typeface="Nikosh" pitchFamily="2" charset="0"/>
                <a:cs typeface="Nikosh" pitchFamily="2" charset="0"/>
              </a:rPr>
              <a:t>কি</a:t>
            </a:r>
            <a:r>
              <a:rPr lang="en-US" dirty="0" smtClean="0">
                <a:latin typeface="Nikosh" pitchFamily="2" charset="0"/>
                <a:cs typeface="Nikosh" pitchFamily="2" charset="0"/>
              </a:rPr>
              <a:t> </a:t>
            </a:r>
            <a:r>
              <a:rPr lang="en-US" dirty="0" err="1" smtClean="0">
                <a:latin typeface="Nikosh" pitchFamily="2" charset="0"/>
                <a:cs typeface="Nikosh" pitchFamily="2" charset="0"/>
              </a:rPr>
              <a:t>শিখবে</a:t>
            </a:r>
            <a:endParaRPr lang="en-US" dirty="0">
              <a:latin typeface="Nikosh" pitchFamily="2" charset="0"/>
              <a:cs typeface="Nikosh" pitchFamily="2" charset="0"/>
            </a:endParaRPr>
          </a:p>
        </p:txBody>
      </p:sp>
      <p:sp>
        <p:nvSpPr>
          <p:cNvPr id="7" name="Rectangle 6"/>
          <p:cNvSpPr/>
          <p:nvPr/>
        </p:nvSpPr>
        <p:spPr>
          <a:xfrm>
            <a:off x="762000" y="2083819"/>
            <a:ext cx="8146530" cy="461665"/>
          </a:xfrm>
          <a:prstGeom prst="rect">
            <a:avLst/>
          </a:prstGeom>
          <a:solidFill>
            <a:schemeClr val="accent4">
              <a:lumMod val="40000"/>
              <a:lumOff val="60000"/>
            </a:schemeClr>
          </a:solidFill>
        </p:spPr>
        <p:txBody>
          <a:bodyPr wrap="square">
            <a:spAutoFit/>
          </a:bodyPr>
          <a:lstStyle/>
          <a:p>
            <a:pPr>
              <a:buNone/>
            </a:pPr>
            <a:r>
              <a:rPr lang="en-US" sz="2400" dirty="0" smtClean="0">
                <a:latin typeface="Nikosh" pitchFamily="2" charset="0"/>
                <a:cs typeface="Nikosh" pitchFamily="2" charset="0"/>
              </a:rPr>
              <a:t>১</a:t>
            </a:r>
            <a:r>
              <a:rPr lang="bn-BD" sz="2400" dirty="0" smtClean="0">
                <a:latin typeface="Nikosh" pitchFamily="2" charset="0"/>
                <a:cs typeface="Nikosh" pitchFamily="2" charset="0"/>
              </a:rPr>
              <a:t>। </a:t>
            </a:r>
            <a:r>
              <a:rPr lang="bn-BD" sz="2400" dirty="0">
                <a:latin typeface="Nikosh" pitchFamily="2" charset="0"/>
                <a:cs typeface="Nikosh" pitchFamily="2" charset="0"/>
              </a:rPr>
              <a:t>১৯৫৪ সালের নির্বাচনের ফলাফল </a:t>
            </a:r>
            <a:r>
              <a:rPr lang="bn-BD" sz="2400" dirty="0" smtClean="0">
                <a:latin typeface="Nikosh" pitchFamily="2" charset="0"/>
                <a:cs typeface="Nikosh" pitchFamily="2" charset="0"/>
              </a:rPr>
              <a:t>সম্পর্কে বলতে</a:t>
            </a:r>
            <a:r>
              <a:rPr lang="en-US" sz="2400" dirty="0" smtClean="0">
                <a:latin typeface="Nikosh" pitchFamily="2" charset="0"/>
                <a:cs typeface="Nikosh" pitchFamily="2" charset="0"/>
              </a:rPr>
              <a:t> </a:t>
            </a:r>
            <a:r>
              <a:rPr lang="bn-BD" sz="2400" dirty="0" smtClean="0">
                <a:latin typeface="Nikosh" pitchFamily="2" charset="0"/>
                <a:cs typeface="Nikosh" pitchFamily="2" charset="0"/>
              </a:rPr>
              <a:t>পারবে</a:t>
            </a:r>
            <a:r>
              <a:rPr lang="bn-BD" sz="2400" dirty="0">
                <a:latin typeface="Nikosh" pitchFamily="2" charset="0"/>
                <a:cs typeface="Nikosh" pitchFamily="2" charset="0"/>
              </a:rPr>
              <a:t>?</a:t>
            </a:r>
          </a:p>
        </p:txBody>
      </p:sp>
      <p:sp>
        <p:nvSpPr>
          <p:cNvPr id="8" name="Rectangle 7"/>
          <p:cNvSpPr/>
          <p:nvPr/>
        </p:nvSpPr>
        <p:spPr>
          <a:xfrm>
            <a:off x="762000" y="3069077"/>
            <a:ext cx="8146530" cy="461665"/>
          </a:xfrm>
          <a:prstGeom prst="rect">
            <a:avLst/>
          </a:prstGeom>
          <a:solidFill>
            <a:srgbClr val="00B0F0"/>
          </a:solidFill>
        </p:spPr>
        <p:txBody>
          <a:bodyPr wrap="square">
            <a:spAutoFit/>
          </a:bodyPr>
          <a:lstStyle/>
          <a:p>
            <a:pPr>
              <a:buNone/>
            </a:pPr>
            <a:r>
              <a:rPr lang="en-US" sz="2400" dirty="0" smtClean="0">
                <a:latin typeface="Nikosh" pitchFamily="2" charset="0"/>
                <a:cs typeface="Nikosh" pitchFamily="2" charset="0"/>
              </a:rPr>
              <a:t>২</a:t>
            </a:r>
            <a:r>
              <a:rPr lang="bn-BD" sz="2400" dirty="0" smtClean="0">
                <a:latin typeface="Nikosh" pitchFamily="2" charset="0"/>
                <a:cs typeface="Nikosh" pitchFamily="2" charset="0"/>
              </a:rPr>
              <a:t>। </a:t>
            </a:r>
            <a:r>
              <a:rPr lang="bn-BD" sz="2400" dirty="0">
                <a:latin typeface="Nikosh" pitchFamily="2" charset="0"/>
                <a:cs typeface="Nikosh" pitchFamily="2" charset="0"/>
              </a:rPr>
              <a:t>১৯৫৪ সালের </a:t>
            </a:r>
            <a:r>
              <a:rPr lang="en-US" sz="2400" dirty="0" err="1" smtClean="0">
                <a:latin typeface="Nikosh" pitchFamily="2" charset="0"/>
                <a:cs typeface="Nikosh" pitchFamily="2" charset="0"/>
              </a:rPr>
              <a:t>নির্বাচনে</a:t>
            </a:r>
            <a:r>
              <a:rPr lang="en-US" sz="2400" dirty="0" smtClean="0">
                <a:latin typeface="Nikosh" pitchFamily="2" charset="0"/>
                <a:cs typeface="Nikosh" pitchFamily="2" charset="0"/>
              </a:rPr>
              <a:t> </a:t>
            </a:r>
            <a:r>
              <a:rPr lang="bn-BD" sz="2400" dirty="0" smtClean="0">
                <a:latin typeface="Nikosh" pitchFamily="2" charset="0"/>
                <a:cs typeface="Nikosh" pitchFamily="2" charset="0"/>
              </a:rPr>
              <a:t>যুক্তফ্রন্টের বিজয় </a:t>
            </a:r>
            <a:r>
              <a:rPr lang="bn-BD" sz="2400" dirty="0">
                <a:latin typeface="Nikosh" pitchFamily="2" charset="0"/>
                <a:cs typeface="Nikosh" pitchFamily="2" charset="0"/>
              </a:rPr>
              <a:t>সম্পর্কে </a:t>
            </a:r>
            <a:r>
              <a:rPr lang="en-US" sz="2400" dirty="0" smtClean="0">
                <a:latin typeface="Nikosh" pitchFamily="2" charset="0"/>
                <a:cs typeface="Nikosh" pitchFamily="2" charset="0"/>
              </a:rPr>
              <a:t> </a:t>
            </a:r>
            <a:r>
              <a:rPr lang="bn-BD" sz="2400" dirty="0" smtClean="0">
                <a:latin typeface="Nikosh" pitchFamily="2" charset="0"/>
                <a:cs typeface="Nikosh" pitchFamily="2" charset="0"/>
              </a:rPr>
              <a:t>বলতে </a:t>
            </a:r>
            <a:r>
              <a:rPr lang="bn-BD" sz="2400" dirty="0">
                <a:latin typeface="Nikosh" pitchFamily="2" charset="0"/>
                <a:cs typeface="Nikosh" pitchFamily="2" charset="0"/>
              </a:rPr>
              <a:t>পারবে?</a:t>
            </a:r>
          </a:p>
        </p:txBody>
      </p:sp>
      <p:sp>
        <p:nvSpPr>
          <p:cNvPr id="9" name="Rectangle 8"/>
          <p:cNvSpPr/>
          <p:nvPr/>
        </p:nvSpPr>
        <p:spPr>
          <a:xfrm>
            <a:off x="609600" y="4114800"/>
            <a:ext cx="8146530" cy="461665"/>
          </a:xfrm>
          <a:prstGeom prst="rect">
            <a:avLst/>
          </a:prstGeom>
          <a:solidFill>
            <a:srgbClr val="00B0F0"/>
          </a:solidFill>
        </p:spPr>
        <p:txBody>
          <a:bodyPr wrap="square">
            <a:spAutoFit/>
          </a:bodyPr>
          <a:lstStyle/>
          <a:p>
            <a:pPr>
              <a:buNone/>
            </a:pPr>
            <a:r>
              <a:rPr lang="en-US" sz="2400" dirty="0" smtClean="0">
                <a:latin typeface="Nikosh" pitchFamily="2" charset="0"/>
                <a:cs typeface="Nikosh" pitchFamily="2" charset="0"/>
              </a:rPr>
              <a:t>৩</a:t>
            </a:r>
            <a:r>
              <a:rPr lang="bn-BD" sz="2400" dirty="0" smtClean="0">
                <a:latin typeface="Nikosh" pitchFamily="2" charset="0"/>
                <a:cs typeface="Nikosh" pitchFamily="2" charset="0"/>
              </a:rPr>
              <a:t>। </a:t>
            </a:r>
            <a:r>
              <a:rPr lang="bn-BD" sz="2400" dirty="0">
                <a:latin typeface="Nikosh" pitchFamily="2" charset="0"/>
                <a:cs typeface="Nikosh" pitchFamily="2" charset="0"/>
              </a:rPr>
              <a:t>১৯৫৪ সালের </a:t>
            </a:r>
            <a:r>
              <a:rPr lang="en-US" sz="2400" dirty="0" err="1" smtClean="0">
                <a:latin typeface="Nikosh" pitchFamily="2" charset="0"/>
                <a:cs typeface="Nikosh" pitchFamily="2" charset="0"/>
              </a:rPr>
              <a:t>নির্বাচনে</a:t>
            </a:r>
            <a:r>
              <a:rPr lang="en-US" sz="2400" dirty="0" smtClean="0">
                <a:latin typeface="Nikosh" pitchFamily="2" charset="0"/>
                <a:cs typeface="Nikosh" pitchFamily="2" charset="0"/>
              </a:rPr>
              <a:t> </a:t>
            </a:r>
            <a:r>
              <a:rPr lang="bn-BD" sz="2400" dirty="0" smtClean="0">
                <a:latin typeface="Nikosh" pitchFamily="2" charset="0"/>
                <a:cs typeface="Nikosh" pitchFamily="2" charset="0"/>
              </a:rPr>
              <a:t>মুসলিম </a:t>
            </a:r>
            <a:r>
              <a:rPr lang="bn-BD" sz="2400" dirty="0">
                <a:latin typeface="Nikosh" pitchFamily="2" charset="0"/>
                <a:cs typeface="Nikosh" pitchFamily="2" charset="0"/>
              </a:rPr>
              <a:t>লীগের </a:t>
            </a:r>
            <a:r>
              <a:rPr lang="bn-BD" sz="2400" dirty="0" smtClean="0">
                <a:latin typeface="Nikosh" pitchFamily="2" charset="0"/>
                <a:cs typeface="Nikosh" pitchFamily="2" charset="0"/>
              </a:rPr>
              <a:t>পরাজয়ের </a:t>
            </a:r>
            <a:r>
              <a:rPr lang="bn-BD" sz="2400" dirty="0">
                <a:latin typeface="Nikosh" pitchFamily="2" charset="0"/>
                <a:cs typeface="Nikosh" pitchFamily="2" charset="0"/>
              </a:rPr>
              <a:t>কারণ সম্পর্কে </a:t>
            </a:r>
            <a:r>
              <a:rPr lang="en-US" sz="2400" dirty="0" smtClean="0">
                <a:latin typeface="Nikosh" pitchFamily="2" charset="0"/>
                <a:cs typeface="Nikosh" pitchFamily="2" charset="0"/>
              </a:rPr>
              <a:t> </a:t>
            </a:r>
            <a:r>
              <a:rPr lang="bn-BD" sz="2400" dirty="0" smtClean="0">
                <a:latin typeface="Nikosh" pitchFamily="2" charset="0"/>
                <a:cs typeface="Nikosh" pitchFamily="2" charset="0"/>
              </a:rPr>
              <a:t>বলতে </a:t>
            </a:r>
            <a:r>
              <a:rPr lang="bn-BD" sz="2400" dirty="0">
                <a:latin typeface="Nikosh" pitchFamily="2" charset="0"/>
                <a:cs typeface="Nikosh" pitchFamily="2" charset="0"/>
              </a:rPr>
              <a:t>পারবে?</a:t>
            </a:r>
          </a:p>
        </p:txBody>
      </p:sp>
      <p:sp>
        <p:nvSpPr>
          <p:cNvPr id="11" name="Rectangle 10"/>
          <p:cNvSpPr/>
          <p:nvPr/>
        </p:nvSpPr>
        <p:spPr>
          <a:xfrm>
            <a:off x="609600" y="4869225"/>
            <a:ext cx="8146530" cy="461665"/>
          </a:xfrm>
          <a:prstGeom prst="rect">
            <a:avLst/>
          </a:prstGeom>
          <a:solidFill>
            <a:srgbClr val="00B0F0"/>
          </a:solidFill>
        </p:spPr>
        <p:txBody>
          <a:bodyPr wrap="square">
            <a:spAutoFit/>
          </a:bodyPr>
          <a:lstStyle/>
          <a:p>
            <a:pPr>
              <a:buNone/>
            </a:pPr>
            <a:r>
              <a:rPr lang="en-US" sz="2400" dirty="0" smtClean="0">
                <a:latin typeface="Nikosh" pitchFamily="2" charset="0"/>
                <a:cs typeface="Nikosh" pitchFamily="2" charset="0"/>
              </a:rPr>
              <a:t>৩</a:t>
            </a:r>
            <a:r>
              <a:rPr lang="bn-BD" sz="2400" dirty="0" smtClean="0">
                <a:latin typeface="Nikosh" pitchFamily="2" charset="0"/>
                <a:cs typeface="Nikosh" pitchFamily="2" charset="0"/>
              </a:rPr>
              <a:t>। </a:t>
            </a:r>
            <a:r>
              <a:rPr lang="bn-BD" sz="2400" dirty="0">
                <a:latin typeface="Nikosh" pitchFamily="2" charset="0"/>
                <a:cs typeface="Nikosh" pitchFamily="2" charset="0"/>
              </a:rPr>
              <a:t>১৯৫৪ সালের </a:t>
            </a:r>
            <a:r>
              <a:rPr lang="en-US" sz="2400" dirty="0" err="1" smtClean="0">
                <a:latin typeface="Nikosh" pitchFamily="2" charset="0"/>
                <a:cs typeface="Nikosh" pitchFamily="2" charset="0"/>
              </a:rPr>
              <a:t>নির্বাচনের</a:t>
            </a:r>
            <a:r>
              <a:rPr lang="en-US" sz="2400" dirty="0" smtClean="0">
                <a:latin typeface="Nikosh" pitchFamily="2" charset="0"/>
                <a:cs typeface="Nikosh" pitchFamily="2" charset="0"/>
              </a:rPr>
              <a:t> </a:t>
            </a:r>
            <a:r>
              <a:rPr lang="en-US" sz="2400" dirty="0" err="1" smtClean="0">
                <a:latin typeface="Nikosh" pitchFamily="2" charset="0"/>
                <a:cs typeface="Nikosh" pitchFamily="2" charset="0"/>
              </a:rPr>
              <a:t>তাৎপর্য</a:t>
            </a:r>
            <a:r>
              <a:rPr lang="en-US" sz="2400" dirty="0" smtClean="0">
                <a:latin typeface="Nikosh" pitchFamily="2" charset="0"/>
                <a:cs typeface="Nikosh" pitchFamily="2" charset="0"/>
              </a:rPr>
              <a:t> </a:t>
            </a:r>
            <a:r>
              <a:rPr lang="bn-BD" sz="2400" dirty="0" smtClean="0">
                <a:latin typeface="Nikosh" pitchFamily="2" charset="0"/>
                <a:cs typeface="Nikosh" pitchFamily="2" charset="0"/>
              </a:rPr>
              <a:t>সম্পর্কে </a:t>
            </a:r>
            <a:r>
              <a:rPr lang="en-US" sz="2400" dirty="0" smtClean="0">
                <a:latin typeface="Nikosh" pitchFamily="2" charset="0"/>
                <a:cs typeface="Nikosh" pitchFamily="2" charset="0"/>
              </a:rPr>
              <a:t> </a:t>
            </a:r>
            <a:r>
              <a:rPr lang="bn-BD" sz="2400" dirty="0" smtClean="0">
                <a:latin typeface="Nikosh" pitchFamily="2" charset="0"/>
                <a:cs typeface="Nikosh" pitchFamily="2" charset="0"/>
              </a:rPr>
              <a:t>বলতে </a:t>
            </a:r>
            <a:r>
              <a:rPr lang="bn-BD" sz="2400" dirty="0">
                <a:latin typeface="Nikosh" pitchFamily="2" charset="0"/>
                <a:cs typeface="Nikosh" pitchFamily="2" charset="0"/>
              </a:rPr>
              <a:t>পারবে?</a:t>
            </a:r>
          </a:p>
        </p:txBody>
      </p:sp>
    </p:spTree>
    <p:extLst>
      <p:ext uri="{BB962C8B-B14F-4D97-AF65-F5344CB8AC3E}">
        <p14:creationId xmlns:p14="http://schemas.microsoft.com/office/powerpoint/2010/main" val="36635254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80">
                                          <p:stCondLst>
                                            <p:cond delay="0"/>
                                          </p:stCondLst>
                                        </p:cTn>
                                        <p:tgtEl>
                                          <p:spTgt spid="8"/>
                                        </p:tgtEl>
                                      </p:cBhvr>
                                    </p:animEffect>
                                    <p:anim calcmode="lin" valueType="num">
                                      <p:cBhvr>
                                        <p:cTn id="15"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0" dur="26">
                                          <p:stCondLst>
                                            <p:cond delay="650"/>
                                          </p:stCondLst>
                                        </p:cTn>
                                        <p:tgtEl>
                                          <p:spTgt spid="8"/>
                                        </p:tgtEl>
                                      </p:cBhvr>
                                      <p:to x="100000" y="60000"/>
                                    </p:animScale>
                                    <p:animScale>
                                      <p:cBhvr>
                                        <p:cTn id="21" dur="166" decel="50000">
                                          <p:stCondLst>
                                            <p:cond delay="676"/>
                                          </p:stCondLst>
                                        </p:cTn>
                                        <p:tgtEl>
                                          <p:spTgt spid="8"/>
                                        </p:tgtEl>
                                      </p:cBhvr>
                                      <p:to x="100000" y="100000"/>
                                    </p:animScale>
                                    <p:animScale>
                                      <p:cBhvr>
                                        <p:cTn id="22" dur="26">
                                          <p:stCondLst>
                                            <p:cond delay="1312"/>
                                          </p:stCondLst>
                                        </p:cTn>
                                        <p:tgtEl>
                                          <p:spTgt spid="8"/>
                                        </p:tgtEl>
                                      </p:cBhvr>
                                      <p:to x="100000" y="80000"/>
                                    </p:animScale>
                                    <p:animScale>
                                      <p:cBhvr>
                                        <p:cTn id="23" dur="166" decel="50000">
                                          <p:stCondLst>
                                            <p:cond delay="1338"/>
                                          </p:stCondLst>
                                        </p:cTn>
                                        <p:tgtEl>
                                          <p:spTgt spid="8"/>
                                        </p:tgtEl>
                                      </p:cBhvr>
                                      <p:to x="100000" y="100000"/>
                                    </p:animScale>
                                    <p:animScale>
                                      <p:cBhvr>
                                        <p:cTn id="24" dur="26">
                                          <p:stCondLst>
                                            <p:cond delay="1642"/>
                                          </p:stCondLst>
                                        </p:cTn>
                                        <p:tgtEl>
                                          <p:spTgt spid="8"/>
                                        </p:tgtEl>
                                      </p:cBhvr>
                                      <p:to x="100000" y="90000"/>
                                    </p:animScale>
                                    <p:animScale>
                                      <p:cBhvr>
                                        <p:cTn id="25" dur="166" decel="50000">
                                          <p:stCondLst>
                                            <p:cond delay="1668"/>
                                          </p:stCondLst>
                                        </p:cTn>
                                        <p:tgtEl>
                                          <p:spTgt spid="8"/>
                                        </p:tgtEl>
                                      </p:cBhvr>
                                      <p:to x="100000" y="100000"/>
                                    </p:animScale>
                                    <p:animScale>
                                      <p:cBhvr>
                                        <p:cTn id="26" dur="26">
                                          <p:stCondLst>
                                            <p:cond delay="1808"/>
                                          </p:stCondLst>
                                        </p:cTn>
                                        <p:tgtEl>
                                          <p:spTgt spid="8"/>
                                        </p:tgtEl>
                                      </p:cBhvr>
                                      <p:to x="100000" y="95000"/>
                                    </p:animScale>
                                    <p:animScale>
                                      <p:cBhvr>
                                        <p:cTn id="27" dur="166" decel="50000">
                                          <p:stCondLst>
                                            <p:cond delay="1834"/>
                                          </p:stCondLst>
                                        </p:cTn>
                                        <p:tgtEl>
                                          <p:spTgt spid="8"/>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80">
                                          <p:stCondLst>
                                            <p:cond delay="0"/>
                                          </p:stCondLst>
                                        </p:cTn>
                                        <p:tgtEl>
                                          <p:spTgt spid="9"/>
                                        </p:tgtEl>
                                      </p:cBhvr>
                                    </p:animEffect>
                                    <p:anim calcmode="lin" valueType="num">
                                      <p:cBhvr>
                                        <p:cTn id="33"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8" dur="26">
                                          <p:stCondLst>
                                            <p:cond delay="650"/>
                                          </p:stCondLst>
                                        </p:cTn>
                                        <p:tgtEl>
                                          <p:spTgt spid="9"/>
                                        </p:tgtEl>
                                      </p:cBhvr>
                                      <p:to x="100000" y="60000"/>
                                    </p:animScale>
                                    <p:animScale>
                                      <p:cBhvr>
                                        <p:cTn id="39" dur="166" decel="50000">
                                          <p:stCondLst>
                                            <p:cond delay="676"/>
                                          </p:stCondLst>
                                        </p:cTn>
                                        <p:tgtEl>
                                          <p:spTgt spid="9"/>
                                        </p:tgtEl>
                                      </p:cBhvr>
                                      <p:to x="100000" y="100000"/>
                                    </p:animScale>
                                    <p:animScale>
                                      <p:cBhvr>
                                        <p:cTn id="40" dur="26">
                                          <p:stCondLst>
                                            <p:cond delay="1312"/>
                                          </p:stCondLst>
                                        </p:cTn>
                                        <p:tgtEl>
                                          <p:spTgt spid="9"/>
                                        </p:tgtEl>
                                      </p:cBhvr>
                                      <p:to x="100000" y="80000"/>
                                    </p:animScale>
                                    <p:animScale>
                                      <p:cBhvr>
                                        <p:cTn id="41" dur="166" decel="50000">
                                          <p:stCondLst>
                                            <p:cond delay="1338"/>
                                          </p:stCondLst>
                                        </p:cTn>
                                        <p:tgtEl>
                                          <p:spTgt spid="9"/>
                                        </p:tgtEl>
                                      </p:cBhvr>
                                      <p:to x="100000" y="100000"/>
                                    </p:animScale>
                                    <p:animScale>
                                      <p:cBhvr>
                                        <p:cTn id="42" dur="26">
                                          <p:stCondLst>
                                            <p:cond delay="1642"/>
                                          </p:stCondLst>
                                        </p:cTn>
                                        <p:tgtEl>
                                          <p:spTgt spid="9"/>
                                        </p:tgtEl>
                                      </p:cBhvr>
                                      <p:to x="100000" y="90000"/>
                                    </p:animScale>
                                    <p:animScale>
                                      <p:cBhvr>
                                        <p:cTn id="43" dur="166" decel="50000">
                                          <p:stCondLst>
                                            <p:cond delay="1668"/>
                                          </p:stCondLst>
                                        </p:cTn>
                                        <p:tgtEl>
                                          <p:spTgt spid="9"/>
                                        </p:tgtEl>
                                      </p:cBhvr>
                                      <p:to x="100000" y="100000"/>
                                    </p:animScale>
                                    <p:animScale>
                                      <p:cBhvr>
                                        <p:cTn id="44" dur="26">
                                          <p:stCondLst>
                                            <p:cond delay="1808"/>
                                          </p:stCondLst>
                                        </p:cTn>
                                        <p:tgtEl>
                                          <p:spTgt spid="9"/>
                                        </p:tgtEl>
                                      </p:cBhvr>
                                      <p:to x="100000" y="95000"/>
                                    </p:animScale>
                                    <p:animScale>
                                      <p:cBhvr>
                                        <p:cTn id="45" dur="166" decel="50000">
                                          <p:stCondLst>
                                            <p:cond delay="1834"/>
                                          </p:stCondLst>
                                        </p:cTn>
                                        <p:tgtEl>
                                          <p:spTgt spid="9"/>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grpId="0" nodeType="click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wipe(down)">
                                      <p:cBhvr>
                                        <p:cTn id="50" dur="580">
                                          <p:stCondLst>
                                            <p:cond delay="0"/>
                                          </p:stCondLst>
                                        </p:cTn>
                                        <p:tgtEl>
                                          <p:spTgt spid="11"/>
                                        </p:tgtEl>
                                      </p:cBhvr>
                                    </p:animEffect>
                                    <p:anim calcmode="lin" valueType="num">
                                      <p:cBhvr>
                                        <p:cTn id="51"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56" dur="26">
                                          <p:stCondLst>
                                            <p:cond delay="650"/>
                                          </p:stCondLst>
                                        </p:cTn>
                                        <p:tgtEl>
                                          <p:spTgt spid="11"/>
                                        </p:tgtEl>
                                      </p:cBhvr>
                                      <p:to x="100000" y="60000"/>
                                    </p:animScale>
                                    <p:animScale>
                                      <p:cBhvr>
                                        <p:cTn id="57" dur="166" decel="50000">
                                          <p:stCondLst>
                                            <p:cond delay="676"/>
                                          </p:stCondLst>
                                        </p:cTn>
                                        <p:tgtEl>
                                          <p:spTgt spid="11"/>
                                        </p:tgtEl>
                                      </p:cBhvr>
                                      <p:to x="100000" y="100000"/>
                                    </p:animScale>
                                    <p:animScale>
                                      <p:cBhvr>
                                        <p:cTn id="58" dur="26">
                                          <p:stCondLst>
                                            <p:cond delay="1312"/>
                                          </p:stCondLst>
                                        </p:cTn>
                                        <p:tgtEl>
                                          <p:spTgt spid="11"/>
                                        </p:tgtEl>
                                      </p:cBhvr>
                                      <p:to x="100000" y="80000"/>
                                    </p:animScale>
                                    <p:animScale>
                                      <p:cBhvr>
                                        <p:cTn id="59" dur="166" decel="50000">
                                          <p:stCondLst>
                                            <p:cond delay="1338"/>
                                          </p:stCondLst>
                                        </p:cTn>
                                        <p:tgtEl>
                                          <p:spTgt spid="11"/>
                                        </p:tgtEl>
                                      </p:cBhvr>
                                      <p:to x="100000" y="100000"/>
                                    </p:animScale>
                                    <p:animScale>
                                      <p:cBhvr>
                                        <p:cTn id="60" dur="26">
                                          <p:stCondLst>
                                            <p:cond delay="1642"/>
                                          </p:stCondLst>
                                        </p:cTn>
                                        <p:tgtEl>
                                          <p:spTgt spid="11"/>
                                        </p:tgtEl>
                                      </p:cBhvr>
                                      <p:to x="100000" y="90000"/>
                                    </p:animScale>
                                    <p:animScale>
                                      <p:cBhvr>
                                        <p:cTn id="61" dur="166" decel="50000">
                                          <p:stCondLst>
                                            <p:cond delay="1668"/>
                                          </p:stCondLst>
                                        </p:cTn>
                                        <p:tgtEl>
                                          <p:spTgt spid="11"/>
                                        </p:tgtEl>
                                      </p:cBhvr>
                                      <p:to x="100000" y="100000"/>
                                    </p:animScale>
                                    <p:animScale>
                                      <p:cBhvr>
                                        <p:cTn id="62" dur="26">
                                          <p:stCondLst>
                                            <p:cond delay="1808"/>
                                          </p:stCondLst>
                                        </p:cTn>
                                        <p:tgtEl>
                                          <p:spTgt spid="11"/>
                                        </p:tgtEl>
                                      </p:cBhvr>
                                      <p:to x="100000" y="95000"/>
                                    </p:animScale>
                                    <p:animScale>
                                      <p:cBhvr>
                                        <p:cTn id="63"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34036115"/>
              </p:ext>
            </p:extLst>
          </p:nvPr>
        </p:nvGraphicFramePr>
        <p:xfrm>
          <a:off x="1066801" y="533400"/>
          <a:ext cx="7238998" cy="4953000"/>
        </p:xfrm>
        <a:graphic>
          <a:graphicData uri="http://schemas.openxmlformats.org/drawingml/2006/table">
            <a:tbl>
              <a:tblPr firstRow="1" bandRow="1">
                <a:tableStyleId>{5C22544A-7EE6-4342-B048-85BDC9FD1C3A}</a:tableStyleId>
              </a:tblPr>
              <a:tblGrid>
                <a:gridCol w="2521450">
                  <a:extLst>
                    <a:ext uri="{9D8B030D-6E8A-4147-A177-3AD203B41FA5}">
                      <a16:colId xmlns="" xmlns:a16="http://schemas.microsoft.com/office/drawing/2014/main" val="20000"/>
                    </a:ext>
                  </a:extLst>
                </a:gridCol>
                <a:gridCol w="1708078">
                  <a:extLst>
                    <a:ext uri="{9D8B030D-6E8A-4147-A177-3AD203B41FA5}">
                      <a16:colId xmlns="" xmlns:a16="http://schemas.microsoft.com/office/drawing/2014/main" val="20001"/>
                    </a:ext>
                  </a:extLst>
                </a:gridCol>
                <a:gridCol w="1138718">
                  <a:extLst>
                    <a:ext uri="{9D8B030D-6E8A-4147-A177-3AD203B41FA5}">
                      <a16:colId xmlns="" xmlns:a16="http://schemas.microsoft.com/office/drawing/2014/main" val="20002"/>
                    </a:ext>
                  </a:extLst>
                </a:gridCol>
                <a:gridCol w="1870752">
                  <a:extLst>
                    <a:ext uri="{9D8B030D-6E8A-4147-A177-3AD203B41FA5}">
                      <a16:colId xmlns="" xmlns:a16="http://schemas.microsoft.com/office/drawing/2014/main" val="20003"/>
                    </a:ext>
                  </a:extLst>
                </a:gridCol>
              </a:tblGrid>
              <a:tr h="619125">
                <a:tc gridSpan="4">
                  <a:txBody>
                    <a:bodyPr/>
                    <a:lstStyle/>
                    <a:p>
                      <a:pPr algn="ctr"/>
                      <a:r>
                        <a:rPr lang="bn-BD" sz="1600" dirty="0" smtClean="0">
                          <a:solidFill>
                            <a:srgbClr val="FF0000"/>
                          </a:solidFill>
                          <a:latin typeface="Nikosh" pitchFamily="2" charset="0"/>
                          <a:cs typeface="Nikosh" pitchFamily="2" charset="0"/>
                        </a:rPr>
                        <a:t>পুর্ব</a:t>
                      </a:r>
                      <a:r>
                        <a:rPr lang="bn-BD" sz="1600" baseline="0" dirty="0" smtClean="0">
                          <a:solidFill>
                            <a:srgbClr val="FF0000"/>
                          </a:solidFill>
                          <a:latin typeface="Nikosh" pitchFamily="2" charset="0"/>
                          <a:cs typeface="Nikosh" pitchFamily="2" charset="0"/>
                        </a:rPr>
                        <a:t> বাংলার প্রাদেশিক আইনসভার আসন সংখ্যার বন্টন</a:t>
                      </a:r>
                      <a:endParaRPr lang="en-US" sz="1600" dirty="0">
                        <a:solidFill>
                          <a:srgbClr val="FF0000"/>
                        </a:solidFill>
                        <a:latin typeface="Nikosh" pitchFamily="2" charset="0"/>
                        <a:cs typeface="Nikosh" pitchFamily="2" charset="0"/>
                      </a:endParaRPr>
                    </a:p>
                  </a:txBody>
                  <a:tcPr/>
                </a:tc>
                <a:tc hMerge="1">
                  <a:txBody>
                    <a:bodyPr/>
                    <a:lstStyle/>
                    <a:p>
                      <a:endParaRPr lang="en-US" sz="1600" dirty="0">
                        <a:latin typeface="Nikosh" pitchFamily="2" charset="0"/>
                        <a:cs typeface="Nikosh" pitchFamily="2" charset="0"/>
                      </a:endParaRPr>
                    </a:p>
                  </a:txBody>
                  <a:tcPr/>
                </a:tc>
                <a:tc hMerge="1">
                  <a:txBody>
                    <a:bodyPr/>
                    <a:lstStyle/>
                    <a:p>
                      <a:endParaRPr lang="en-US" sz="1600" dirty="0">
                        <a:latin typeface="Nikosh" pitchFamily="2" charset="0"/>
                        <a:cs typeface="Nikosh" pitchFamily="2" charset="0"/>
                      </a:endParaRPr>
                    </a:p>
                  </a:txBody>
                  <a:tcPr/>
                </a:tc>
                <a:tc hMerge="1">
                  <a:txBody>
                    <a:bodyPr/>
                    <a:lstStyle/>
                    <a:p>
                      <a:endParaRPr lang="en-US" sz="1600" dirty="0">
                        <a:latin typeface="Nikosh" pitchFamily="2" charset="0"/>
                        <a:cs typeface="Nikosh" pitchFamily="2" charset="0"/>
                      </a:endParaRPr>
                    </a:p>
                  </a:txBody>
                  <a:tcPr/>
                </a:tc>
                <a:extLst>
                  <a:ext uri="{0D108BD9-81ED-4DB2-BD59-A6C34878D82A}">
                    <a16:rowId xmlns="" xmlns:a16="http://schemas.microsoft.com/office/drawing/2014/main" val="10000"/>
                  </a:ext>
                </a:extLst>
              </a:tr>
              <a:tr h="619125">
                <a:tc>
                  <a:txBody>
                    <a:bodyPr/>
                    <a:lstStyle/>
                    <a:p>
                      <a:pPr algn="ctr"/>
                      <a:r>
                        <a:rPr lang="bn-BD" sz="1600" dirty="0" smtClean="0">
                          <a:latin typeface="Nikosh" pitchFamily="2" charset="0"/>
                          <a:cs typeface="Nikosh" pitchFamily="2" charset="0"/>
                        </a:rPr>
                        <a:t>সম্প্রদায়</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আসন সংখ্যা</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মহিলা</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সর্বমোট</a:t>
                      </a:r>
                      <a:endParaRPr lang="en-US" sz="1600" dirty="0">
                        <a:latin typeface="Nikosh" pitchFamily="2" charset="0"/>
                        <a:cs typeface="Nikosh" pitchFamily="2" charset="0"/>
                      </a:endParaRPr>
                    </a:p>
                  </a:txBody>
                  <a:tcPr/>
                </a:tc>
                <a:extLst>
                  <a:ext uri="{0D108BD9-81ED-4DB2-BD59-A6C34878D82A}">
                    <a16:rowId xmlns="" xmlns:a16="http://schemas.microsoft.com/office/drawing/2014/main" val="10001"/>
                  </a:ext>
                </a:extLst>
              </a:tr>
              <a:tr h="619125">
                <a:tc>
                  <a:txBody>
                    <a:bodyPr/>
                    <a:lstStyle/>
                    <a:p>
                      <a:r>
                        <a:rPr lang="bn-BD" sz="1600" dirty="0" smtClean="0">
                          <a:latin typeface="Nikosh" pitchFamily="2" charset="0"/>
                          <a:cs typeface="Nikosh" pitchFamily="2" charset="0"/>
                        </a:rPr>
                        <a:t>মুসলমান</a:t>
                      </a:r>
                      <a:endParaRPr lang="en-US" sz="1600" dirty="0">
                        <a:latin typeface="Nikosh" pitchFamily="2" charset="0"/>
                        <a:cs typeface="Nikosh" pitchFamily="2" charset="0"/>
                      </a:endParaRPr>
                    </a:p>
                  </a:txBody>
                  <a:tcPr/>
                </a:tc>
                <a:tc>
                  <a:txBody>
                    <a:bodyPr/>
                    <a:lstStyle/>
                    <a:p>
                      <a:r>
                        <a:rPr lang="bn-BD" sz="1600" dirty="0" smtClean="0">
                          <a:latin typeface="Nikosh" pitchFamily="2" charset="0"/>
                          <a:cs typeface="Nikosh" pitchFamily="2" charset="0"/>
                        </a:rPr>
                        <a:t>২২৮</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৯</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২৩৭</a:t>
                      </a:r>
                      <a:endParaRPr lang="en-US" sz="1600" dirty="0">
                        <a:latin typeface="Nikosh" pitchFamily="2" charset="0"/>
                        <a:cs typeface="Nikosh" pitchFamily="2" charset="0"/>
                      </a:endParaRPr>
                    </a:p>
                  </a:txBody>
                  <a:tcPr/>
                </a:tc>
                <a:extLst>
                  <a:ext uri="{0D108BD9-81ED-4DB2-BD59-A6C34878D82A}">
                    <a16:rowId xmlns="" xmlns:a16="http://schemas.microsoft.com/office/drawing/2014/main" val="10002"/>
                  </a:ext>
                </a:extLst>
              </a:tr>
              <a:tr h="619125">
                <a:tc>
                  <a:txBody>
                    <a:bodyPr/>
                    <a:lstStyle/>
                    <a:p>
                      <a:r>
                        <a:rPr lang="bn-BD" sz="1600" dirty="0" smtClean="0">
                          <a:latin typeface="Nikosh" pitchFamily="2" charset="0"/>
                          <a:cs typeface="Nikosh" pitchFamily="2" charset="0"/>
                        </a:rPr>
                        <a:t>সাধারণ</a:t>
                      </a:r>
                      <a:r>
                        <a:rPr lang="bn-BD" sz="1600" baseline="0" dirty="0" smtClean="0">
                          <a:latin typeface="Nikosh" pitchFamily="2" charset="0"/>
                          <a:cs typeface="Nikosh" pitchFamily="2" charset="0"/>
                        </a:rPr>
                        <a:t> (বর্ণ হিন্দুসহ)</a:t>
                      </a:r>
                      <a:endParaRPr lang="en-US" sz="1600" dirty="0">
                        <a:latin typeface="Nikosh" pitchFamily="2" charset="0"/>
                        <a:cs typeface="Nikosh" pitchFamily="2" charset="0"/>
                      </a:endParaRPr>
                    </a:p>
                  </a:txBody>
                  <a:tcPr/>
                </a:tc>
                <a:tc>
                  <a:txBody>
                    <a:bodyPr/>
                    <a:lstStyle/>
                    <a:p>
                      <a:r>
                        <a:rPr lang="bn-BD" sz="1600" dirty="0" smtClean="0">
                          <a:latin typeface="Nikosh" pitchFamily="2" charset="0"/>
                          <a:cs typeface="Nikosh" pitchFamily="2" charset="0"/>
                        </a:rPr>
                        <a:t>৩০</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১</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৩১</a:t>
                      </a:r>
                      <a:endParaRPr lang="en-US" sz="1600" dirty="0">
                        <a:latin typeface="Nikosh" pitchFamily="2" charset="0"/>
                        <a:cs typeface="Nikosh" pitchFamily="2" charset="0"/>
                      </a:endParaRPr>
                    </a:p>
                  </a:txBody>
                  <a:tcPr/>
                </a:tc>
                <a:extLst>
                  <a:ext uri="{0D108BD9-81ED-4DB2-BD59-A6C34878D82A}">
                    <a16:rowId xmlns="" xmlns:a16="http://schemas.microsoft.com/office/drawing/2014/main" val="10003"/>
                  </a:ext>
                </a:extLst>
              </a:tr>
              <a:tr h="619125">
                <a:tc>
                  <a:txBody>
                    <a:bodyPr/>
                    <a:lstStyle/>
                    <a:p>
                      <a:r>
                        <a:rPr lang="bn-BD" sz="1600" dirty="0" smtClean="0">
                          <a:latin typeface="Nikosh" pitchFamily="2" charset="0"/>
                          <a:cs typeface="Nikosh" pitchFamily="2" charset="0"/>
                        </a:rPr>
                        <a:t>তফসিলী</a:t>
                      </a:r>
                      <a:r>
                        <a:rPr lang="bn-BD" sz="1600" baseline="0" dirty="0" smtClean="0">
                          <a:latin typeface="Nikosh" pitchFamily="2" charset="0"/>
                          <a:cs typeface="Nikosh" pitchFamily="2" charset="0"/>
                        </a:rPr>
                        <a:t> জাতি হিন্দু</a:t>
                      </a:r>
                      <a:endParaRPr lang="en-US" sz="1600" dirty="0">
                        <a:latin typeface="Nikosh" pitchFamily="2" charset="0"/>
                        <a:cs typeface="Nikosh" pitchFamily="2" charset="0"/>
                      </a:endParaRPr>
                    </a:p>
                  </a:txBody>
                  <a:tcPr/>
                </a:tc>
                <a:tc>
                  <a:txBody>
                    <a:bodyPr/>
                    <a:lstStyle/>
                    <a:p>
                      <a:r>
                        <a:rPr lang="bn-BD" sz="1600" dirty="0" smtClean="0">
                          <a:latin typeface="Nikosh" pitchFamily="2" charset="0"/>
                          <a:cs typeface="Nikosh" pitchFamily="2" charset="0"/>
                        </a:rPr>
                        <a:t>৩৬</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২</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৩৮</a:t>
                      </a:r>
                      <a:endParaRPr lang="en-US" sz="1600" dirty="0">
                        <a:latin typeface="Nikosh" pitchFamily="2" charset="0"/>
                        <a:cs typeface="Nikosh" pitchFamily="2" charset="0"/>
                      </a:endParaRPr>
                    </a:p>
                  </a:txBody>
                  <a:tcPr/>
                </a:tc>
                <a:extLst>
                  <a:ext uri="{0D108BD9-81ED-4DB2-BD59-A6C34878D82A}">
                    <a16:rowId xmlns="" xmlns:a16="http://schemas.microsoft.com/office/drawing/2014/main" val="10004"/>
                  </a:ext>
                </a:extLst>
              </a:tr>
              <a:tr h="619125">
                <a:tc>
                  <a:txBody>
                    <a:bodyPr/>
                    <a:lstStyle/>
                    <a:p>
                      <a:r>
                        <a:rPr lang="bn-BD" sz="1600" dirty="0" smtClean="0">
                          <a:latin typeface="Nikosh" pitchFamily="2" charset="0"/>
                          <a:cs typeface="Nikosh" pitchFamily="2" charset="0"/>
                        </a:rPr>
                        <a:t>বৌদ্ধ</a:t>
                      </a:r>
                      <a:endParaRPr lang="en-US" sz="1600" dirty="0">
                        <a:latin typeface="Nikosh" pitchFamily="2" charset="0"/>
                        <a:cs typeface="Nikosh" pitchFamily="2" charset="0"/>
                      </a:endParaRPr>
                    </a:p>
                  </a:txBody>
                  <a:tcPr/>
                </a:tc>
                <a:tc>
                  <a:txBody>
                    <a:bodyPr/>
                    <a:lstStyle/>
                    <a:p>
                      <a:r>
                        <a:rPr lang="bn-BD" sz="1600" dirty="0" smtClean="0">
                          <a:latin typeface="Nikosh" pitchFamily="2" charset="0"/>
                          <a:cs typeface="Nikosh" pitchFamily="2" charset="0"/>
                        </a:rPr>
                        <a:t>২</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২</a:t>
                      </a:r>
                      <a:endParaRPr lang="en-US" sz="1600" dirty="0">
                        <a:latin typeface="Nikosh" pitchFamily="2" charset="0"/>
                        <a:cs typeface="Nikosh" pitchFamily="2" charset="0"/>
                      </a:endParaRPr>
                    </a:p>
                  </a:txBody>
                  <a:tcPr/>
                </a:tc>
                <a:extLst>
                  <a:ext uri="{0D108BD9-81ED-4DB2-BD59-A6C34878D82A}">
                    <a16:rowId xmlns="" xmlns:a16="http://schemas.microsoft.com/office/drawing/2014/main" val="10005"/>
                  </a:ext>
                </a:extLst>
              </a:tr>
              <a:tr h="619125">
                <a:tc>
                  <a:txBody>
                    <a:bodyPr/>
                    <a:lstStyle/>
                    <a:p>
                      <a:r>
                        <a:rPr lang="bn-BD" sz="1600" dirty="0" smtClean="0">
                          <a:latin typeface="Nikosh" pitchFamily="2" charset="0"/>
                          <a:cs typeface="Nikosh" pitchFamily="2" charset="0"/>
                        </a:rPr>
                        <a:t>খ্রিষ্ট্রান</a:t>
                      </a:r>
                      <a:endParaRPr lang="en-US" sz="1600" dirty="0">
                        <a:latin typeface="Nikosh" pitchFamily="2" charset="0"/>
                        <a:cs typeface="Nikosh" pitchFamily="2" charset="0"/>
                      </a:endParaRPr>
                    </a:p>
                  </a:txBody>
                  <a:tcPr/>
                </a:tc>
                <a:tc>
                  <a:txBody>
                    <a:bodyPr/>
                    <a:lstStyle/>
                    <a:p>
                      <a:r>
                        <a:rPr lang="bn-BD" sz="1600" dirty="0" smtClean="0">
                          <a:latin typeface="Nikosh" pitchFamily="2" charset="0"/>
                          <a:cs typeface="Nikosh" pitchFamily="2" charset="0"/>
                        </a:rPr>
                        <a:t>১</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১</a:t>
                      </a:r>
                      <a:endParaRPr lang="en-US" sz="1600" dirty="0">
                        <a:latin typeface="Nikosh" pitchFamily="2" charset="0"/>
                        <a:cs typeface="Nikosh" pitchFamily="2" charset="0"/>
                      </a:endParaRPr>
                    </a:p>
                  </a:txBody>
                  <a:tcPr/>
                </a:tc>
                <a:extLst>
                  <a:ext uri="{0D108BD9-81ED-4DB2-BD59-A6C34878D82A}">
                    <a16:rowId xmlns="" xmlns:a16="http://schemas.microsoft.com/office/drawing/2014/main" val="10006"/>
                  </a:ext>
                </a:extLst>
              </a:tr>
              <a:tr h="619125">
                <a:tc>
                  <a:txBody>
                    <a:bodyPr/>
                    <a:lstStyle/>
                    <a:p>
                      <a:r>
                        <a:rPr lang="bn-BD" sz="1600" dirty="0" smtClean="0">
                          <a:latin typeface="Nikosh" pitchFamily="2" charset="0"/>
                          <a:cs typeface="Nikosh" pitchFamily="2" charset="0"/>
                        </a:rPr>
                        <a:t>সর্বমোট</a:t>
                      </a:r>
                      <a:endParaRPr lang="en-US" sz="1600" dirty="0">
                        <a:latin typeface="Nikosh" pitchFamily="2" charset="0"/>
                        <a:cs typeface="Nikosh" pitchFamily="2" charset="0"/>
                      </a:endParaRPr>
                    </a:p>
                  </a:txBody>
                  <a:tcPr/>
                </a:tc>
                <a:tc>
                  <a:txBody>
                    <a:bodyPr/>
                    <a:lstStyle/>
                    <a:p>
                      <a:r>
                        <a:rPr lang="bn-BD" sz="1600" dirty="0" smtClean="0">
                          <a:latin typeface="Nikosh" pitchFamily="2" charset="0"/>
                          <a:cs typeface="Nikosh" pitchFamily="2" charset="0"/>
                        </a:rPr>
                        <a:t>২৯৭</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১২</a:t>
                      </a:r>
                      <a:endParaRPr lang="en-US" sz="1600" dirty="0">
                        <a:latin typeface="Nikosh" pitchFamily="2" charset="0"/>
                        <a:cs typeface="Nikosh" pitchFamily="2" charset="0"/>
                      </a:endParaRPr>
                    </a:p>
                  </a:txBody>
                  <a:tcPr/>
                </a:tc>
                <a:tc>
                  <a:txBody>
                    <a:bodyPr/>
                    <a:lstStyle/>
                    <a:p>
                      <a:pPr algn="ctr"/>
                      <a:r>
                        <a:rPr lang="bn-BD" sz="1600" dirty="0" smtClean="0">
                          <a:latin typeface="Nikosh" pitchFamily="2" charset="0"/>
                          <a:cs typeface="Nikosh" pitchFamily="2" charset="0"/>
                        </a:rPr>
                        <a:t>৩০৯</a:t>
                      </a:r>
                      <a:endParaRPr lang="en-US" sz="1600" dirty="0">
                        <a:latin typeface="Nikosh" pitchFamily="2" charset="0"/>
                        <a:cs typeface="Nikosh" pitchFamily="2" charset="0"/>
                      </a:endParaRPr>
                    </a:p>
                  </a:txBody>
                  <a:tcPr/>
                </a:tc>
                <a:extLst>
                  <a:ext uri="{0D108BD9-81ED-4DB2-BD59-A6C34878D82A}">
                    <a16:rowId xmlns="" xmlns:a16="http://schemas.microsoft.com/office/drawing/2014/main" val="10007"/>
                  </a:ext>
                </a:extLst>
              </a:tr>
            </a:tbl>
          </a:graphicData>
        </a:graphic>
      </p:graphicFrame>
    </p:spTree>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48189422"/>
              </p:ext>
            </p:extLst>
          </p:nvPr>
        </p:nvGraphicFramePr>
        <p:xfrm>
          <a:off x="533400" y="499712"/>
          <a:ext cx="8305799" cy="5858576"/>
        </p:xfrm>
        <a:graphic>
          <a:graphicData uri="http://schemas.openxmlformats.org/drawingml/2006/table">
            <a:tbl>
              <a:tblPr firstRow="1" bandRow="1">
                <a:tableStyleId>{5C22544A-7EE6-4342-B048-85BDC9FD1C3A}</a:tableStyleId>
              </a:tblPr>
              <a:tblGrid>
                <a:gridCol w="2893032">
                  <a:extLst>
                    <a:ext uri="{9D8B030D-6E8A-4147-A177-3AD203B41FA5}">
                      <a16:colId xmlns="" xmlns:a16="http://schemas.microsoft.com/office/drawing/2014/main" val="386147236"/>
                    </a:ext>
                  </a:extLst>
                </a:gridCol>
                <a:gridCol w="1046898">
                  <a:extLst>
                    <a:ext uri="{9D8B030D-6E8A-4147-A177-3AD203B41FA5}">
                      <a16:colId xmlns="" xmlns:a16="http://schemas.microsoft.com/office/drawing/2014/main" val="153497619"/>
                    </a:ext>
                  </a:extLst>
                </a:gridCol>
                <a:gridCol w="2219428">
                  <a:extLst>
                    <a:ext uri="{9D8B030D-6E8A-4147-A177-3AD203B41FA5}">
                      <a16:colId xmlns="" xmlns:a16="http://schemas.microsoft.com/office/drawing/2014/main" val="2041822479"/>
                    </a:ext>
                  </a:extLst>
                </a:gridCol>
                <a:gridCol w="2146441">
                  <a:extLst>
                    <a:ext uri="{9D8B030D-6E8A-4147-A177-3AD203B41FA5}">
                      <a16:colId xmlns="" xmlns:a16="http://schemas.microsoft.com/office/drawing/2014/main" val="3350952768"/>
                    </a:ext>
                  </a:extLst>
                </a:gridCol>
              </a:tblGrid>
              <a:tr h="476042">
                <a:tc gridSpan="4">
                  <a:txBody>
                    <a:bodyPr/>
                    <a:lstStyle/>
                    <a:p>
                      <a:pPr algn="ctr"/>
                      <a:endParaRPr lang="en-US" sz="2000" dirty="0">
                        <a:latin typeface="Nikosh" pitchFamily="2" charset="0"/>
                        <a:cs typeface="Nikosh"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endParaRPr lang="en-US" sz="1600" dirty="0">
                        <a:latin typeface="Nikosh" pitchFamily="2" charset="0"/>
                        <a:cs typeface="Nikosh" pitchFamily="2" charset="0"/>
                      </a:endParaRPr>
                    </a:p>
                  </a:txBody>
                  <a:tcPr/>
                </a:tc>
                <a:tc hMerge="1">
                  <a:txBody>
                    <a:bodyPr/>
                    <a:lstStyle/>
                    <a:p>
                      <a:endParaRPr lang="en-US" sz="1600" dirty="0">
                        <a:latin typeface="Nikosh" pitchFamily="2" charset="0"/>
                        <a:cs typeface="Nikosh" pitchFamily="2" charset="0"/>
                      </a:endParaRPr>
                    </a:p>
                  </a:txBody>
                  <a:tcPr/>
                </a:tc>
                <a:tc hMerge="1">
                  <a:txBody>
                    <a:bodyPr/>
                    <a:lstStyle/>
                    <a:p>
                      <a:endParaRPr lang="en-US" sz="1600" dirty="0">
                        <a:latin typeface="Nikosh" pitchFamily="2" charset="0"/>
                        <a:cs typeface="Nikosh" pitchFamily="2" charset="0"/>
                      </a:endParaRPr>
                    </a:p>
                  </a:txBody>
                  <a:tcPr/>
                </a:tc>
                <a:extLst>
                  <a:ext uri="{0D108BD9-81ED-4DB2-BD59-A6C34878D82A}">
                    <a16:rowId xmlns="" xmlns:a16="http://schemas.microsoft.com/office/drawing/2014/main" val="1577129357"/>
                  </a:ext>
                </a:extLst>
              </a:tr>
              <a:tr h="476042">
                <a:tc>
                  <a:txBody>
                    <a:bodyPr/>
                    <a:lstStyle/>
                    <a:p>
                      <a:pPr algn="ctr"/>
                      <a:r>
                        <a:rPr lang="bn-BD" sz="2000" dirty="0" smtClean="0">
                          <a:latin typeface="NikoshBAN" panose="02000000000000000000" pitchFamily="2" charset="0"/>
                          <a:cs typeface="NikoshBAN" panose="02000000000000000000" pitchFamily="2" charset="0"/>
                        </a:rPr>
                        <a:t>মুসলিম আসন=২৩৭</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000" dirty="0" smtClean="0">
                          <a:latin typeface="NikoshBAN" panose="02000000000000000000" pitchFamily="2" charset="0"/>
                          <a:cs typeface="NikoshBAN" panose="02000000000000000000" pitchFamily="2" charset="0"/>
                        </a:rPr>
                        <a:t>ক্রমিক</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রাজনৈতিক</a:t>
                      </a:r>
                      <a:r>
                        <a:rPr lang="bn-BD" sz="2000" baseline="0" dirty="0" smtClean="0">
                          <a:latin typeface="NikoshBAN" panose="02000000000000000000" pitchFamily="2" charset="0"/>
                          <a:cs typeface="NikoshBAN" panose="02000000000000000000" pitchFamily="2" charset="0"/>
                        </a:rPr>
                        <a:t> দল</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প্রাপ্ত আসন</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4012570099"/>
                  </a:ext>
                </a:extLst>
              </a:tr>
              <a:tr h="365909">
                <a:tc>
                  <a:txBody>
                    <a:bodyPr/>
                    <a:lstStyle/>
                    <a:p>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000" dirty="0" smtClean="0">
                          <a:latin typeface="NikoshBAN" panose="02000000000000000000" pitchFamily="2" charset="0"/>
                          <a:cs typeface="NikoshBAN" panose="02000000000000000000" pitchFamily="2" charset="0"/>
                        </a:rPr>
                        <a:t>১</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যুক্তফ্রন্ট</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২২৩</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2533570116"/>
                  </a:ext>
                </a:extLst>
              </a:tr>
              <a:tr h="365909">
                <a:tc>
                  <a:txBody>
                    <a:bodyPr/>
                    <a:lstStyle/>
                    <a:p>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000" dirty="0" smtClean="0">
                          <a:latin typeface="NikoshBAN" panose="02000000000000000000" pitchFamily="2" charset="0"/>
                          <a:cs typeface="NikoshBAN" panose="02000000000000000000" pitchFamily="2" charset="0"/>
                        </a:rPr>
                        <a:t>২</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মুসলিম লীগ</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৯</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310326466"/>
                  </a:ext>
                </a:extLst>
              </a:tr>
              <a:tr h="365909">
                <a:tc>
                  <a:txBody>
                    <a:bodyPr/>
                    <a:lstStyle/>
                    <a:p>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000" dirty="0" smtClean="0">
                          <a:latin typeface="NikoshBAN" panose="02000000000000000000" pitchFamily="2" charset="0"/>
                          <a:cs typeface="NikoshBAN" panose="02000000000000000000" pitchFamily="2" charset="0"/>
                        </a:rPr>
                        <a:t>৩</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নির্দলীয়/স্বতন্ত্র</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৪</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1450150587"/>
                  </a:ext>
                </a:extLst>
              </a:tr>
              <a:tr h="365909">
                <a:tc>
                  <a:txBody>
                    <a:bodyPr/>
                    <a:lstStyle/>
                    <a:p>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000" dirty="0" smtClean="0">
                          <a:latin typeface="NikoshBAN" panose="02000000000000000000" pitchFamily="2" charset="0"/>
                          <a:cs typeface="NikoshBAN" panose="02000000000000000000" pitchFamily="2" charset="0"/>
                        </a:rPr>
                        <a:t>৪</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খেলাফতে</a:t>
                      </a:r>
                      <a:r>
                        <a:rPr lang="bn-BD" sz="2000" baseline="0" dirty="0" smtClean="0">
                          <a:latin typeface="NikoshBAN" panose="02000000000000000000" pitchFamily="2" charset="0"/>
                          <a:cs typeface="NikoshBAN" panose="02000000000000000000" pitchFamily="2" charset="0"/>
                        </a:rPr>
                        <a:t> রব্বানী</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১</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3152391669"/>
                  </a:ext>
                </a:extLst>
              </a:tr>
              <a:tr h="425932">
                <a:tc>
                  <a:txBody>
                    <a:bodyPr/>
                    <a:lstStyle/>
                    <a:p>
                      <a:r>
                        <a:rPr lang="bn-BD" sz="2000" dirty="0" smtClean="0">
                          <a:latin typeface="NikoshBAN" panose="02000000000000000000" pitchFamily="2" charset="0"/>
                          <a:cs typeface="NikoshBAN" panose="02000000000000000000" pitchFamily="2" charset="0"/>
                        </a:rPr>
                        <a:t>অমুসলিম আসন=৭২ </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000" dirty="0" smtClean="0">
                          <a:latin typeface="NikoshBAN" panose="02000000000000000000" pitchFamily="2" charset="0"/>
                          <a:cs typeface="NikoshBAN" panose="02000000000000000000" pitchFamily="2" charset="0"/>
                        </a:rPr>
                        <a:t>১</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তফসিলি ফেডারেশন</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২৭</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4108386733"/>
                  </a:ext>
                </a:extLst>
              </a:tr>
              <a:tr h="365909">
                <a:tc>
                  <a:txBody>
                    <a:bodyPr/>
                    <a:lstStyle/>
                    <a:p>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000" dirty="0" smtClean="0">
                          <a:latin typeface="NikoshBAN" panose="02000000000000000000" pitchFamily="2" charset="0"/>
                          <a:cs typeface="NikoshBAN" panose="02000000000000000000" pitchFamily="2" charset="0"/>
                        </a:rPr>
                        <a:t>২</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কংগ্রেস</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২৪</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3713283600"/>
                  </a:ext>
                </a:extLst>
              </a:tr>
              <a:tr h="365909">
                <a:tc>
                  <a:txBody>
                    <a:bodyPr/>
                    <a:lstStyle/>
                    <a:p>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000" dirty="0" smtClean="0">
                          <a:latin typeface="NikoshBAN" panose="02000000000000000000" pitchFamily="2" charset="0"/>
                          <a:cs typeface="NikoshBAN" panose="02000000000000000000" pitchFamily="2" charset="0"/>
                        </a:rPr>
                        <a:t>৩</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যুক্তফ্রন্ট</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১৩</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1595307827"/>
                  </a:ext>
                </a:extLst>
              </a:tr>
              <a:tr h="365909">
                <a:tc>
                  <a:txBody>
                    <a:bodyPr/>
                    <a:lstStyle/>
                    <a:p>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000" dirty="0" smtClean="0">
                          <a:latin typeface="NikoshBAN" panose="02000000000000000000" pitchFamily="2" charset="0"/>
                          <a:cs typeface="NikoshBAN" panose="02000000000000000000" pitchFamily="2" charset="0"/>
                        </a:rPr>
                        <a:t>৪</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কমিউনিস্ট</a:t>
                      </a:r>
                      <a:r>
                        <a:rPr lang="bn-BD" sz="2000" baseline="0" dirty="0" smtClean="0">
                          <a:latin typeface="NikoshBAN" panose="02000000000000000000" pitchFamily="2" charset="0"/>
                          <a:cs typeface="NikoshBAN" panose="02000000000000000000" pitchFamily="2" charset="0"/>
                        </a:rPr>
                        <a:t> পার্টি</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৪</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1136557745"/>
                  </a:ext>
                </a:extLst>
              </a:tr>
              <a:tr h="365909">
                <a:tc>
                  <a:txBody>
                    <a:bodyPr/>
                    <a:lstStyle/>
                    <a:p>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000" dirty="0" smtClean="0">
                          <a:latin typeface="NikoshBAN" panose="02000000000000000000" pitchFamily="2" charset="0"/>
                          <a:cs typeface="NikoshBAN" panose="02000000000000000000" pitchFamily="2" charset="0"/>
                        </a:rPr>
                        <a:t>৫</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বৌদ্ধ</a:t>
                      </a:r>
                      <a:r>
                        <a:rPr lang="bn-BD" sz="2000" baseline="0" dirty="0" smtClean="0">
                          <a:latin typeface="NikoshBAN" panose="02000000000000000000" pitchFamily="2" charset="0"/>
                          <a:cs typeface="NikoshBAN" panose="02000000000000000000" pitchFamily="2" charset="0"/>
                        </a:rPr>
                        <a:t> সম্প্রদায়</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২</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731980948"/>
                  </a:ext>
                </a:extLst>
              </a:tr>
              <a:tr h="365909">
                <a:tc>
                  <a:txBody>
                    <a:bodyPr/>
                    <a:lstStyle/>
                    <a:p>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000" dirty="0" smtClean="0">
                          <a:latin typeface="NikoshBAN" panose="02000000000000000000" pitchFamily="2" charset="0"/>
                          <a:cs typeface="NikoshBAN" panose="02000000000000000000" pitchFamily="2" charset="0"/>
                        </a:rPr>
                        <a:t>৬</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খ্রিষ্ট্রান</a:t>
                      </a:r>
                      <a:r>
                        <a:rPr lang="bn-BD" sz="2000" baseline="0" dirty="0" smtClean="0">
                          <a:latin typeface="NikoshBAN" panose="02000000000000000000" pitchFamily="2" charset="0"/>
                          <a:cs typeface="NikoshBAN" panose="02000000000000000000" pitchFamily="2" charset="0"/>
                        </a:rPr>
                        <a:t> সম্প্রদায়</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000" dirty="0" smtClean="0">
                          <a:latin typeface="NikoshBAN" panose="02000000000000000000" pitchFamily="2" charset="0"/>
                          <a:cs typeface="NikoshBAN" panose="02000000000000000000" pitchFamily="2" charset="0"/>
                        </a:rPr>
                        <a:t>১</a:t>
                      </a:r>
                      <a:endParaRPr lang="en-US" sz="20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367371705"/>
                  </a:ext>
                </a:extLst>
              </a:tr>
              <a:tr h="422203">
                <a:tc>
                  <a:txBody>
                    <a:bodyPr/>
                    <a:lstStyle/>
                    <a:p>
                      <a:endParaRPr lang="en-US" sz="24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bn-BD" sz="2400" dirty="0" smtClean="0">
                          <a:latin typeface="NikoshBAN" panose="02000000000000000000" pitchFamily="2" charset="0"/>
                          <a:cs typeface="NikoshBAN" panose="02000000000000000000" pitchFamily="2" charset="0"/>
                        </a:rPr>
                        <a:t>৭</a:t>
                      </a:r>
                      <a:endParaRPr lang="en-US" sz="24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400" dirty="0" smtClean="0">
                          <a:latin typeface="NikoshBAN" panose="02000000000000000000" pitchFamily="2" charset="0"/>
                          <a:cs typeface="NikoshBAN" panose="02000000000000000000" pitchFamily="2" charset="0"/>
                        </a:rPr>
                        <a:t>নির্দলীয়/</a:t>
                      </a:r>
                      <a:r>
                        <a:rPr lang="bn-BD" sz="2400" baseline="0" dirty="0" smtClean="0">
                          <a:latin typeface="NikoshBAN" panose="02000000000000000000" pitchFamily="2" charset="0"/>
                          <a:cs typeface="NikoshBAN" panose="02000000000000000000" pitchFamily="2" charset="0"/>
                        </a:rPr>
                        <a:t> স্বতন্ত্র</a:t>
                      </a:r>
                      <a:endParaRPr lang="en-US" sz="24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bn-BD" sz="2400" dirty="0" smtClean="0">
                          <a:latin typeface="NikoshBAN" panose="02000000000000000000" pitchFamily="2" charset="0"/>
                          <a:cs typeface="NikoshBAN" panose="02000000000000000000" pitchFamily="2" charset="0"/>
                        </a:rPr>
                        <a:t>১</a:t>
                      </a:r>
                      <a:endParaRPr lang="en-US" sz="2400" dirty="0" smtClean="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3541395687"/>
                  </a:ext>
                </a:extLst>
              </a:tr>
              <a:tr h="4222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bn-BD" sz="2400" dirty="0" smtClean="0">
                          <a:latin typeface="NikoshBAN" panose="02000000000000000000" pitchFamily="2" charset="0"/>
                          <a:cs typeface="NikoshBAN" panose="02000000000000000000" pitchFamily="2" charset="0"/>
                        </a:rPr>
                        <a:t>সর্বমোট</a:t>
                      </a:r>
                      <a:r>
                        <a:rPr lang="en-US" sz="2400" dirty="0" smtClean="0">
                          <a:latin typeface="NikoshBAN" panose="02000000000000000000" pitchFamily="2" charset="0"/>
                          <a:cs typeface="NikoshBAN" panose="02000000000000000000" pitchFamily="2" charset="0"/>
                        </a:rPr>
                        <a:t>=309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endParaRPr lang="en-US" sz="24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endParaRPr lang="en-US" sz="2400" dirty="0">
                        <a:latin typeface="NikoshBAN" panose="02000000000000000000" pitchFamily="2" charset="0"/>
                        <a:cs typeface="NikoshBAN"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a:r>
                        <a:rPr lang="en-US" sz="2400" dirty="0" smtClean="0">
                          <a:latin typeface="NikoshBAN" panose="02000000000000000000" pitchFamily="2" charset="0"/>
                          <a:cs typeface="NikoshBAN" panose="02000000000000000000" pitchFamily="2" charset="0"/>
                        </a:rPr>
                        <a:t>309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 xmlns:a16="http://schemas.microsoft.com/office/drawing/2014/main" val="203425132"/>
                  </a:ext>
                </a:extLst>
              </a:tr>
            </a:tbl>
          </a:graphicData>
        </a:graphic>
      </p:graphicFrame>
      <p:sp>
        <p:nvSpPr>
          <p:cNvPr id="5" name="Rectangle 4"/>
          <p:cNvSpPr/>
          <p:nvPr/>
        </p:nvSpPr>
        <p:spPr>
          <a:xfrm>
            <a:off x="2286000" y="527421"/>
            <a:ext cx="5600701" cy="461665"/>
          </a:xfrm>
          <a:prstGeom prst="rect">
            <a:avLst/>
          </a:prstGeom>
          <a:solidFill>
            <a:srgbClr val="FFFF00"/>
          </a:solidFill>
        </p:spPr>
        <p:txBody>
          <a:bodyPr wrap="square">
            <a:spAutoFit/>
          </a:bodyPr>
          <a:lstStyle/>
          <a:p>
            <a:pPr algn="ctr"/>
            <a:r>
              <a:rPr lang="bn-BD" sz="2400" dirty="0">
                <a:latin typeface="NikoshBAN" panose="02000000000000000000" pitchFamily="2" charset="0"/>
                <a:cs typeface="NikoshBAN" panose="02000000000000000000" pitchFamily="2" charset="0"/>
              </a:rPr>
              <a:t>১৯৫৪ সালের </a:t>
            </a:r>
            <a:r>
              <a:rPr lang="en-US" sz="2400" dirty="0" err="1" smtClean="0">
                <a:latin typeface="NikoshBAN" panose="02000000000000000000" pitchFamily="2" charset="0"/>
                <a:cs typeface="NikoshBAN" panose="02000000000000000000" pitchFamily="2" charset="0"/>
              </a:rPr>
              <a:t>প্রাদেশিক</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আইন</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সভা</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নির্বাচনের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ফলাফল</a:t>
            </a:r>
            <a:r>
              <a:rPr lang="en-US" sz="2400" dirty="0" smtClean="0">
                <a:latin typeface="NikoshBAN" panose="02000000000000000000" pitchFamily="2" charset="0"/>
                <a:cs typeface="NikoshBAN" panose="02000000000000000000" pitchFamily="2" charset="0"/>
              </a:rPr>
              <a:t> :</a:t>
            </a:r>
            <a:endParaRPr lang="en-US" sz="24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658271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81329"/>
            <a:ext cx="8458200" cy="2709672"/>
          </a:xfrm>
          <a:solidFill>
            <a:srgbClr val="FFFF00"/>
          </a:solidFill>
        </p:spPr>
        <p:txBody>
          <a:bodyPr>
            <a:normAutofit/>
          </a:bodyPr>
          <a:lstStyle/>
          <a:p>
            <a:pPr lvl="1" algn="just">
              <a:buNone/>
            </a:pPr>
            <a:r>
              <a:rPr lang="en-US" sz="2400" dirty="0" smtClean="0">
                <a:latin typeface="NikoshBAN" panose="02000000000000000000" pitchFamily="2" charset="0"/>
                <a:cs typeface="NikoshBAN" panose="02000000000000000000" pitchFamily="2" charset="0"/>
              </a:rPr>
              <a:t>১৯৫৪ </a:t>
            </a:r>
            <a:r>
              <a:rPr lang="en-US" sz="2400" dirty="0" err="1" smtClean="0">
                <a:latin typeface="NikoshBAN" panose="02000000000000000000" pitchFamily="2" charset="0"/>
                <a:cs typeface="NikoshBAN" panose="02000000000000000000" pitchFamily="2" charset="0"/>
              </a:rPr>
              <a:t>সালের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প্রাদশিক</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আইন</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সভা</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মোট</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আসন</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ছিল</a:t>
            </a:r>
            <a:r>
              <a:rPr lang="en-US" sz="2400" dirty="0" smtClean="0">
                <a:latin typeface="NikoshBAN" panose="02000000000000000000" pitchFamily="2" charset="0"/>
                <a:cs typeface="NikoshBAN" panose="02000000000000000000" pitchFamily="2" charset="0"/>
              </a:rPr>
              <a:t> </a:t>
            </a:r>
            <a:r>
              <a:rPr lang="bn-BD" sz="2400" dirty="0" smtClean="0">
                <a:latin typeface="NikoshBAN" panose="02000000000000000000" pitchFamily="2" charset="0"/>
                <a:cs typeface="NikoshBAN" panose="02000000000000000000" pitchFamily="2" charset="0"/>
              </a:rPr>
              <a:t>৩০৯টি </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এর</a:t>
            </a:r>
            <a:r>
              <a:rPr lang="bn-BD" sz="2400" dirty="0" smtClean="0">
                <a:latin typeface="NikoshBAN" panose="02000000000000000000" pitchFamily="2" charset="0"/>
                <a:cs typeface="NikoshBAN" panose="02000000000000000000" pitchFamily="2" charset="0"/>
              </a:rPr>
              <a:t> মধ্যে মুসলিম আসন ছিল ২৩৭টি এবং অমুসলিম সম্প্রদায়ের জন্য ৭২ট আসন সংরক্ষিত ছিল। </a:t>
            </a:r>
            <a:r>
              <a:rPr lang="en-US" sz="2400" dirty="0" err="1" smtClean="0">
                <a:latin typeface="NikoshBAN" panose="02000000000000000000" pitchFamily="2" charset="0"/>
                <a:cs typeface="NikoshBAN" panose="02000000000000000000" pitchFamily="2" charset="0"/>
              </a:rPr>
              <a:t>নির্বাচনে</a:t>
            </a:r>
            <a:r>
              <a:rPr lang="en-US" sz="2400" dirty="0" smtClean="0">
                <a:latin typeface="NikoshBAN" panose="02000000000000000000" pitchFamily="2" charset="0"/>
                <a:cs typeface="NikoshBAN" panose="02000000000000000000" pitchFamily="2" charset="0"/>
              </a:rPr>
              <a:t> </a:t>
            </a:r>
            <a:r>
              <a:rPr lang="bn-BD" sz="2400" dirty="0" smtClean="0">
                <a:latin typeface="NikoshBAN" panose="02000000000000000000" pitchFamily="2" charset="0"/>
                <a:cs typeface="NikoshBAN" panose="02000000000000000000" pitchFamily="2" charset="0"/>
              </a:rPr>
              <a:t>মুসলিম আসনের মধ্যে যুক্তফ্রন্ট ২২৩টি, মুসলিম লীগ  ৯টি, নির্দলীয় সদস্যগণ ৪টি, এবং খেলাফতে রাব্বানী পার্টি ১টি আসন লাভ করে। </a:t>
            </a:r>
            <a:r>
              <a:rPr lang="en-US" sz="2400" dirty="0" err="1" smtClean="0">
                <a:latin typeface="NikoshBAN" panose="02000000000000000000" pitchFamily="2" charset="0"/>
                <a:cs typeface="NikoshBAN" panose="02000000000000000000" pitchFamily="2" charset="0"/>
              </a:rPr>
              <a:t>অপরদিকে</a:t>
            </a:r>
            <a:r>
              <a:rPr lang="en-US" sz="2400" dirty="0" smtClean="0">
                <a:latin typeface="NikoshBAN" panose="02000000000000000000" pitchFamily="2" charset="0"/>
                <a:cs typeface="NikoshBAN" panose="02000000000000000000" pitchFamily="2" charset="0"/>
              </a:rPr>
              <a:t> </a:t>
            </a:r>
            <a:r>
              <a:rPr lang="bn-BD" sz="2400" dirty="0" smtClean="0">
                <a:latin typeface="NikoshBAN" panose="02000000000000000000" pitchFamily="2" charset="0"/>
                <a:cs typeface="NikoshBAN" panose="02000000000000000000" pitchFamily="2" charset="0"/>
              </a:rPr>
              <a:t>অমুসলিমদের জন্য সংরক্ষিত ৭২ টি আসনের মধ্যে তফসিলি ফেডারেশন ২৭টি, কংগ্রেস ২৪টি, যুক্তফ্রন্ট ১৩টি, খ্রিষ্ট্রান সম্প্রদায় ১টি, বৌদ্ধ সম্প্রদায় ২টি, কমিউনিষ্ট পার্টি ৪টি, এবং নির্দলীয় সদস্যগণ ১টি আসন লাভ করে। যুক্তফ্রন্ট ২৩৬টি আসন লাভ করে বিজয় অর্জন করে</a:t>
            </a:r>
            <a:r>
              <a:rPr lang="bn-BD" sz="2000" dirty="0" smtClean="0">
                <a:latin typeface="NikoshBAN" panose="02000000000000000000" pitchFamily="2" charset="0"/>
                <a:cs typeface="NikoshBAN" panose="02000000000000000000" pitchFamily="2" charset="0"/>
              </a:rPr>
              <a:t>। </a:t>
            </a:r>
            <a:endParaRPr lang="en-US" sz="2000" dirty="0">
              <a:latin typeface="NikoshBAN" panose="02000000000000000000" pitchFamily="2" charset="0"/>
              <a:cs typeface="NikoshBAN" panose="02000000000000000000" pitchFamily="2" charset="0"/>
            </a:endParaRP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Rectangle 3"/>
          <p:cNvSpPr/>
          <p:nvPr/>
        </p:nvSpPr>
        <p:spPr>
          <a:xfrm>
            <a:off x="533400" y="1673380"/>
            <a:ext cx="7848600" cy="461665"/>
          </a:xfrm>
          <a:prstGeom prst="rect">
            <a:avLst/>
          </a:prstGeom>
          <a:solidFill>
            <a:srgbClr val="FFFF00"/>
          </a:solidFill>
        </p:spPr>
        <p:txBody>
          <a:bodyPr wrap="square">
            <a:spAutoFit/>
          </a:bodyPr>
          <a:lstStyle/>
          <a:p>
            <a:pPr>
              <a:buNone/>
            </a:pPr>
            <a:r>
              <a:rPr lang="bn-BD" sz="2400" dirty="0" smtClean="0">
                <a:latin typeface="NikoshBAN" panose="02000000000000000000" pitchFamily="2" charset="0"/>
                <a:cs typeface="NikoshBAN" panose="02000000000000000000" pitchFamily="2" charset="0"/>
              </a:rPr>
              <a:t>১</a:t>
            </a:r>
            <a:r>
              <a:rPr lang="en-US" sz="2400" dirty="0">
                <a:latin typeface="NikoshBAN" panose="02000000000000000000" pitchFamily="2" charset="0"/>
                <a:cs typeface="NikoshBAN" panose="02000000000000000000" pitchFamily="2" charset="0"/>
              </a:rPr>
              <a:t>.</a:t>
            </a:r>
            <a:r>
              <a:rPr lang="bn-BD"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স্বাধীনতার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থেকে</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পাক</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সরকারের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শোষন</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বাঙালীদের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ক্ষুব্ধ</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করেছিল</a:t>
            </a:r>
            <a:r>
              <a:rPr lang="en-US" sz="2400" dirty="0" smtClean="0">
                <a:latin typeface="NikoshBAN" panose="02000000000000000000" pitchFamily="2" charset="0"/>
                <a:cs typeface="NikoshBAN" panose="02000000000000000000" pitchFamily="2" charset="0"/>
              </a:rPr>
              <a:t>।</a:t>
            </a:r>
            <a:endParaRPr lang="bn-BD" sz="2400" dirty="0">
              <a:latin typeface="NikoshBAN" panose="02000000000000000000" pitchFamily="2" charset="0"/>
              <a:cs typeface="NikoshBAN" panose="02000000000000000000" pitchFamily="2" charset="0"/>
            </a:endParaRPr>
          </a:p>
        </p:txBody>
      </p:sp>
      <p:sp>
        <p:nvSpPr>
          <p:cNvPr id="5" name="Rectangle 4"/>
          <p:cNvSpPr/>
          <p:nvPr/>
        </p:nvSpPr>
        <p:spPr>
          <a:xfrm>
            <a:off x="1219200" y="457200"/>
            <a:ext cx="6172200" cy="830997"/>
          </a:xfrm>
          <a:prstGeom prst="rect">
            <a:avLst/>
          </a:prstGeom>
          <a:solidFill>
            <a:srgbClr val="92D050"/>
          </a:solidFill>
        </p:spPr>
        <p:txBody>
          <a:bodyPr wrap="square">
            <a:spAutoFit/>
          </a:bodyPr>
          <a:lstStyle/>
          <a:p>
            <a:pPr algn="ctr">
              <a:buNone/>
            </a:pPr>
            <a:r>
              <a:rPr lang="bn-BD" sz="2400" dirty="0">
                <a:latin typeface="NikoshBAN" panose="02000000000000000000" pitchFamily="2" charset="0"/>
                <a:cs typeface="NikoshBAN" panose="02000000000000000000" pitchFamily="2" charset="0"/>
              </a:rPr>
              <a:t>১৯৫৪ সালের পুর্ববঙ্গ প্রাদেশিক আইনসভার নির্বাচনে যুক্তফ্রন্ট্রের </a:t>
            </a:r>
            <a:r>
              <a:rPr lang="bn-BD" sz="2400" dirty="0" smtClean="0">
                <a:latin typeface="NikoshBAN" panose="02000000000000000000" pitchFamily="2" charset="0"/>
                <a:cs typeface="NikoshBAN" panose="02000000000000000000" pitchFamily="2" charset="0"/>
              </a:rPr>
              <a:t>বিজ</a:t>
            </a:r>
            <a:r>
              <a:rPr lang="en-US" sz="2400" dirty="0" err="1" smtClean="0">
                <a:latin typeface="NikoshBAN" panose="02000000000000000000" pitchFamily="2" charset="0"/>
                <a:cs typeface="NikoshBAN" panose="02000000000000000000" pitchFamily="2" charset="0"/>
              </a:rPr>
              <a:t>য়ের</a:t>
            </a:r>
            <a:r>
              <a:rPr lang="bn-BD" sz="2400" dirty="0" smtClean="0">
                <a:latin typeface="NikoshBAN" panose="02000000000000000000" pitchFamily="2" charset="0"/>
                <a:cs typeface="NikoshBAN" panose="02000000000000000000" pitchFamily="2" charset="0"/>
              </a:rPr>
              <a:t> </a:t>
            </a:r>
            <a:r>
              <a:rPr lang="bn-BD" sz="2400" dirty="0">
                <a:latin typeface="NikoshBAN" panose="02000000000000000000" pitchFamily="2" charset="0"/>
                <a:cs typeface="NikoshBAN" panose="02000000000000000000" pitchFamily="2" charset="0"/>
              </a:rPr>
              <a:t>কারণ ছিল নিম্নরুপঃ</a:t>
            </a:r>
          </a:p>
        </p:txBody>
      </p:sp>
      <p:sp>
        <p:nvSpPr>
          <p:cNvPr id="6" name="Rectangle 5"/>
          <p:cNvSpPr/>
          <p:nvPr/>
        </p:nvSpPr>
        <p:spPr>
          <a:xfrm>
            <a:off x="533400" y="2391202"/>
            <a:ext cx="7848600" cy="830997"/>
          </a:xfrm>
          <a:prstGeom prst="rect">
            <a:avLst/>
          </a:prstGeom>
          <a:solidFill>
            <a:srgbClr val="00B0F0"/>
          </a:solidFill>
        </p:spPr>
        <p:txBody>
          <a:bodyPr wrap="square">
            <a:spAutoFit/>
          </a:bodyPr>
          <a:lstStyle/>
          <a:p>
            <a:pPr>
              <a:buNone/>
            </a:pPr>
            <a:r>
              <a:rPr lang="en-US" sz="2400" dirty="0" smtClean="0">
                <a:latin typeface="NikoshBAN" panose="02000000000000000000" pitchFamily="2" charset="0"/>
                <a:cs typeface="NikoshBAN" panose="02000000000000000000" pitchFamily="2" charset="0"/>
              </a:rPr>
              <a:t>২. ২১ </a:t>
            </a:r>
            <a:r>
              <a:rPr lang="en-US" sz="2400" dirty="0" err="1" smtClean="0">
                <a:latin typeface="NikoshBAN" panose="02000000000000000000" pitchFamily="2" charset="0"/>
                <a:cs typeface="NikoshBAN" panose="02000000000000000000" pitchFamily="2" charset="0"/>
              </a:rPr>
              <a:t>দফার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মধ্যে</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ভাষা</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প্রাদেশিক</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স্বায়ত্তশাসনসহ</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কৃষক</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শ্রমিক</a:t>
            </a:r>
            <a:r>
              <a:rPr lang="en-US" sz="2400" dirty="0" smtClean="0">
                <a:latin typeface="NikoshBAN" panose="02000000000000000000" pitchFamily="2" charset="0"/>
                <a:cs typeface="NikoshBAN" panose="02000000000000000000" pitchFamily="2" charset="0"/>
              </a:rPr>
              <a:t> , </a:t>
            </a:r>
            <a:r>
              <a:rPr lang="en-US" sz="2400" dirty="0" err="1" smtClean="0">
                <a:latin typeface="NikoshBAN" panose="02000000000000000000" pitchFamily="2" charset="0"/>
                <a:cs typeface="NikoshBAN" panose="02000000000000000000" pitchFamily="2" charset="0"/>
              </a:rPr>
              <a:t>ছাত্র-শিক্ষক</a:t>
            </a:r>
            <a:r>
              <a:rPr lang="en-US" sz="2400" dirty="0" smtClean="0">
                <a:latin typeface="NikoshBAN" panose="02000000000000000000" pitchFamily="2" charset="0"/>
                <a:cs typeface="NikoshBAN" panose="02000000000000000000" pitchFamily="2" charset="0"/>
              </a:rPr>
              <a:t> </a:t>
            </a:r>
          </a:p>
          <a:p>
            <a:pPr>
              <a:buNone/>
            </a:pPr>
            <a:r>
              <a:rPr lang="en-US" sz="2400" dirty="0">
                <a:latin typeface="NikoshBAN" panose="02000000000000000000" pitchFamily="2" charset="0"/>
                <a:cs typeface="NikoshBAN" panose="02000000000000000000" pitchFamily="2" charset="0"/>
              </a:rPr>
              <a:t> </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সকলের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কথা</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উল্লেখ</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ছিল</a:t>
            </a:r>
            <a:r>
              <a:rPr lang="en-US" sz="2400" dirty="0" smtClean="0">
                <a:latin typeface="NikoshBAN" panose="02000000000000000000" pitchFamily="2" charset="0"/>
                <a:cs typeface="NikoshBAN" panose="02000000000000000000" pitchFamily="2" charset="0"/>
              </a:rPr>
              <a:t>।</a:t>
            </a:r>
            <a:endParaRPr lang="bn-BD" sz="2400" dirty="0">
              <a:latin typeface="NikoshBAN" panose="02000000000000000000" pitchFamily="2" charset="0"/>
              <a:cs typeface="NikoshBAN" panose="02000000000000000000" pitchFamily="2" charset="0"/>
            </a:endParaRPr>
          </a:p>
        </p:txBody>
      </p:sp>
      <p:sp>
        <p:nvSpPr>
          <p:cNvPr id="8" name="Rectangle 7"/>
          <p:cNvSpPr/>
          <p:nvPr/>
        </p:nvSpPr>
        <p:spPr>
          <a:xfrm>
            <a:off x="533400" y="3448376"/>
            <a:ext cx="7848600" cy="461665"/>
          </a:xfrm>
          <a:prstGeom prst="rect">
            <a:avLst/>
          </a:prstGeom>
          <a:solidFill>
            <a:srgbClr val="FFC000"/>
          </a:solidFill>
        </p:spPr>
        <p:txBody>
          <a:bodyPr wrap="square">
            <a:spAutoFit/>
          </a:bodyPr>
          <a:lstStyle/>
          <a:p>
            <a:pPr>
              <a:buNone/>
            </a:pPr>
            <a:r>
              <a:rPr lang="en-US" sz="2400" dirty="0" smtClean="0">
                <a:latin typeface="NikoshBAN" panose="02000000000000000000" pitchFamily="2" charset="0"/>
                <a:cs typeface="NikoshBAN" panose="02000000000000000000" pitchFamily="2" charset="0"/>
              </a:rPr>
              <a:t>৩. </a:t>
            </a:r>
            <a:r>
              <a:rPr lang="en-US" sz="2400" dirty="0" err="1" smtClean="0">
                <a:latin typeface="NikoshBAN" panose="02000000000000000000" pitchFamily="2" charset="0"/>
                <a:cs typeface="NikoshBAN" panose="02000000000000000000" pitchFamily="2" charset="0"/>
              </a:rPr>
              <a:t>যুক্তফ্রন্টের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মধ্যে</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বিভিন্ন</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দল</a:t>
            </a:r>
            <a:r>
              <a:rPr lang="en-US" sz="2400" dirty="0" smtClean="0">
                <a:latin typeface="NikoshBAN" panose="02000000000000000000" pitchFamily="2" charset="0"/>
                <a:cs typeface="NikoshBAN" panose="02000000000000000000" pitchFamily="2" charset="0"/>
              </a:rPr>
              <a:t> ও </a:t>
            </a:r>
            <a:r>
              <a:rPr lang="en-US" sz="2400" dirty="0" err="1" smtClean="0">
                <a:latin typeface="NikoshBAN" panose="02000000000000000000" pitchFamily="2" charset="0"/>
                <a:cs typeface="NikoshBAN" panose="02000000000000000000" pitchFamily="2" charset="0"/>
              </a:rPr>
              <a:t>পেশার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মানুষের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সমাবেশ</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ঘটেছিল</a:t>
            </a:r>
            <a:r>
              <a:rPr lang="en-US" sz="2400" dirty="0" smtClean="0">
                <a:latin typeface="NikoshBAN" panose="02000000000000000000" pitchFamily="2" charset="0"/>
                <a:cs typeface="NikoshBAN" panose="02000000000000000000" pitchFamily="2" charset="0"/>
              </a:rPr>
              <a:t>। </a:t>
            </a:r>
            <a:endParaRPr lang="bn-BD" sz="2400" dirty="0">
              <a:latin typeface="NikoshBAN" panose="02000000000000000000" pitchFamily="2" charset="0"/>
              <a:cs typeface="NikoshBAN" panose="02000000000000000000" pitchFamily="2" charset="0"/>
            </a:endParaRPr>
          </a:p>
        </p:txBody>
      </p:sp>
      <p:sp>
        <p:nvSpPr>
          <p:cNvPr id="10" name="Rectangle 9"/>
          <p:cNvSpPr/>
          <p:nvPr/>
        </p:nvSpPr>
        <p:spPr>
          <a:xfrm>
            <a:off x="533400" y="4331352"/>
            <a:ext cx="7848600" cy="461665"/>
          </a:xfrm>
          <a:prstGeom prst="rect">
            <a:avLst/>
          </a:prstGeom>
          <a:solidFill>
            <a:schemeClr val="accent4">
              <a:lumMod val="60000"/>
              <a:lumOff val="40000"/>
            </a:schemeClr>
          </a:solidFill>
        </p:spPr>
        <p:txBody>
          <a:bodyPr wrap="square">
            <a:spAutoFit/>
          </a:bodyPr>
          <a:lstStyle/>
          <a:p>
            <a:pPr>
              <a:buNone/>
            </a:pPr>
            <a:r>
              <a:rPr lang="en-US" sz="2400" dirty="0" smtClean="0">
                <a:latin typeface="NikoshBAN" panose="02000000000000000000" pitchFamily="2" charset="0"/>
                <a:cs typeface="NikoshBAN" panose="02000000000000000000" pitchFamily="2" charset="0"/>
              </a:rPr>
              <a:t>৪. </a:t>
            </a:r>
            <a:r>
              <a:rPr lang="en-US" sz="2400" dirty="0" err="1" smtClean="0">
                <a:latin typeface="NikoshBAN" panose="02000000000000000000" pitchFamily="2" charset="0"/>
                <a:cs typeface="NikoshBAN" panose="02000000000000000000" pitchFamily="2" charset="0"/>
              </a:rPr>
              <a:t>যুক্তফ্রন্টের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প্রবীন</a:t>
            </a:r>
            <a:r>
              <a:rPr lang="en-US" sz="2400" dirty="0" smtClean="0">
                <a:latin typeface="NikoshBAN" panose="02000000000000000000" pitchFamily="2" charset="0"/>
                <a:cs typeface="NikoshBAN" panose="02000000000000000000" pitchFamily="2" charset="0"/>
              </a:rPr>
              <a:t> ও </a:t>
            </a:r>
            <a:r>
              <a:rPr lang="en-US" sz="2400" dirty="0" err="1" smtClean="0">
                <a:latin typeface="NikoshBAN" panose="02000000000000000000" pitchFamily="2" charset="0"/>
                <a:cs typeface="NikoshBAN" panose="02000000000000000000" pitchFamily="2" charset="0"/>
              </a:rPr>
              <a:t>তরুণ</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নেতাদের</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কর্ম</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প্রচেষ্টা</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ছিল</a:t>
            </a:r>
            <a:r>
              <a:rPr lang="en-US" sz="2400" dirty="0" smtClean="0">
                <a:latin typeface="NikoshBAN" panose="02000000000000000000" pitchFamily="2" charset="0"/>
                <a:cs typeface="NikoshBAN" panose="02000000000000000000" pitchFamily="2" charset="0"/>
              </a:rPr>
              <a:t> </a:t>
            </a:r>
            <a:r>
              <a:rPr lang="en-US" sz="2400" dirty="0" err="1" smtClean="0">
                <a:latin typeface="NikoshBAN" panose="02000000000000000000" pitchFamily="2" charset="0"/>
                <a:cs typeface="NikoshBAN" panose="02000000000000000000" pitchFamily="2" charset="0"/>
              </a:rPr>
              <a:t>প্রানবন্ত</a:t>
            </a:r>
            <a:r>
              <a:rPr lang="en-US" sz="2400" dirty="0" smtClean="0">
                <a:latin typeface="NikoshBAN" panose="02000000000000000000" pitchFamily="2" charset="0"/>
                <a:cs typeface="NikoshBAN" panose="02000000000000000000" pitchFamily="2" charset="0"/>
              </a:rPr>
              <a:t>।</a:t>
            </a:r>
            <a:endParaRPr lang="bn-BD" sz="24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3185756974"/>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5"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anim calcmode="lin" valueType="num">
                                      <p:cBhvr>
                                        <p:cTn id="14" dur="2000" fill="hold"/>
                                        <p:tgtEl>
                                          <p:spTgt spid="6"/>
                                        </p:tgtEl>
                                        <p:attrNameLst>
                                          <p:attrName>ppt_w</p:attrName>
                                        </p:attrNameLst>
                                      </p:cBhvr>
                                      <p:tavLst>
                                        <p:tav tm="0" fmla="#ppt_w*sin(2.5*pi*$)">
                                          <p:val>
                                            <p:fltVal val="0"/>
                                          </p:val>
                                        </p:tav>
                                        <p:tav tm="100000">
                                          <p:val>
                                            <p:fltVal val="1"/>
                                          </p:val>
                                        </p:tav>
                                      </p:tavLst>
                                    </p:anim>
                                    <p:anim calcmode="lin" valueType="num">
                                      <p:cBhvr>
                                        <p:cTn id="15"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1000" fill="hold"/>
                                        <p:tgtEl>
                                          <p:spTgt spid="8"/>
                                        </p:tgtEl>
                                        <p:attrNameLst>
                                          <p:attrName>ppt_w</p:attrName>
                                        </p:attrNameLst>
                                      </p:cBhvr>
                                      <p:tavLst>
                                        <p:tav tm="0">
                                          <p:val>
                                            <p:fltVal val="0"/>
                                          </p:val>
                                        </p:tav>
                                        <p:tav tm="100000">
                                          <p:val>
                                            <p:strVal val="#ppt_w"/>
                                          </p:val>
                                        </p:tav>
                                      </p:tavLst>
                                    </p:anim>
                                    <p:anim calcmode="lin" valueType="num">
                                      <p:cBhvr>
                                        <p:cTn id="21" dur="1000" fill="hold"/>
                                        <p:tgtEl>
                                          <p:spTgt spid="8"/>
                                        </p:tgtEl>
                                        <p:attrNameLst>
                                          <p:attrName>ppt_h</p:attrName>
                                        </p:attrNameLst>
                                      </p:cBhvr>
                                      <p:tavLst>
                                        <p:tav tm="0">
                                          <p:val>
                                            <p:fltVal val="0"/>
                                          </p:val>
                                        </p:tav>
                                        <p:tav tm="100000">
                                          <p:val>
                                            <p:strVal val="#ppt_h"/>
                                          </p:val>
                                        </p:tav>
                                      </p:tavLst>
                                    </p:anim>
                                    <p:anim calcmode="lin" valueType="num">
                                      <p:cBhvr>
                                        <p:cTn id="22" dur="1000" fill="hold"/>
                                        <p:tgtEl>
                                          <p:spTgt spid="8"/>
                                        </p:tgtEl>
                                        <p:attrNameLst>
                                          <p:attrName>style.rotation</p:attrName>
                                        </p:attrNameLst>
                                      </p:cBhvr>
                                      <p:tavLst>
                                        <p:tav tm="0">
                                          <p:val>
                                            <p:fltVal val="90"/>
                                          </p:val>
                                        </p:tav>
                                        <p:tav tm="100000">
                                          <p:val>
                                            <p:fltVal val="0"/>
                                          </p:val>
                                        </p:tav>
                                      </p:tavLst>
                                    </p:anim>
                                    <p:animEffect transition="in" filter="fade">
                                      <p:cBhvr>
                                        <p:cTn id="23" dur="10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2000"/>
                                        <p:tgtEl>
                                          <p:spTgt spid="10"/>
                                        </p:tgtEl>
                                      </p:cBhvr>
                                    </p:animEffect>
                                    <p:anim calcmode="lin" valueType="num">
                                      <p:cBhvr>
                                        <p:cTn id="29" dur="2000" fill="hold"/>
                                        <p:tgtEl>
                                          <p:spTgt spid="10"/>
                                        </p:tgtEl>
                                        <p:attrNameLst>
                                          <p:attrName>ppt_w</p:attrName>
                                        </p:attrNameLst>
                                      </p:cBhvr>
                                      <p:tavLst>
                                        <p:tav tm="0" fmla="#ppt_w*sin(2.5*pi*$)">
                                          <p:val>
                                            <p:fltVal val="0"/>
                                          </p:val>
                                        </p:tav>
                                        <p:tav tm="100000">
                                          <p:val>
                                            <p:fltVal val="1"/>
                                          </p:val>
                                        </p:tav>
                                      </p:tavLst>
                                    </p:anim>
                                    <p:anim calcmode="lin" valueType="num">
                                      <p:cBhvr>
                                        <p:cTn id="30" dur="20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0"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480</TotalTime>
  <Words>579</Words>
  <Application>Microsoft Office PowerPoint</Application>
  <PresentationFormat>On-screen Show (4:3)</PresentationFormat>
  <Paragraphs>176</Paragraphs>
  <Slides>15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Arial</vt:lpstr>
      <vt:lpstr>Calibri</vt:lpstr>
      <vt:lpstr>Lucida Sans Unicode</vt:lpstr>
      <vt:lpstr>Nikosh</vt:lpstr>
      <vt:lpstr>NikoshBAN</vt:lpstr>
      <vt:lpstr>Verdana</vt:lpstr>
      <vt:lpstr>Vrinda</vt:lpstr>
      <vt:lpstr>Wingdings 2</vt:lpstr>
      <vt:lpstr>Wingdings 3</vt:lpstr>
      <vt:lpstr>Concourse</vt:lpstr>
      <vt:lpstr>মাল্টিমিডিয়া ক্লাসে</vt:lpstr>
      <vt:lpstr> শিক্ষক পরিচিতি </vt:lpstr>
      <vt:lpstr>  পাঠ পরিচিতি</vt:lpstr>
      <vt:lpstr> মুল শিরোনামঃ পাকিস্তান থেকে বাংলাদেশ (১৯৪৭- ১৯৭১)    </vt:lpstr>
      <vt:lpstr>   পাঠ শেষে তোমরা কি কি শিখবে</vt:lpstr>
      <vt:lpstr>PowerPoint Presentation</vt:lpstr>
      <vt:lpstr>PowerPoint Presentation</vt:lpstr>
      <vt:lpstr>PowerPoint Presentation</vt:lpstr>
      <vt:lpstr>PowerPoint Presentation</vt:lpstr>
      <vt:lpstr>PowerPoint Presentation</vt:lpstr>
      <vt:lpstr>নির্বাচনের গুরুত্ব</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শুভেচ্ছা / স্বাগতম</dc:title>
  <dc:creator>USER</dc:creator>
  <cp:lastModifiedBy>Win 7</cp:lastModifiedBy>
  <cp:revision>101</cp:revision>
  <dcterms:created xsi:type="dcterms:W3CDTF">2006-08-16T00:00:00Z</dcterms:created>
  <dcterms:modified xsi:type="dcterms:W3CDTF">2017-04-14T09:34:00Z</dcterms:modified>
</cp:coreProperties>
</file>